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1" r:id="rId4"/>
    <p:sldMasterId id="2147484055" r:id="rId5"/>
  </p:sldMasterIdLst>
  <p:notesMasterIdLst>
    <p:notesMasterId r:id="rId26"/>
  </p:notesMasterIdLst>
  <p:handoutMasterIdLst>
    <p:handoutMasterId r:id="rId27"/>
  </p:handoutMasterIdLst>
  <p:sldIdLst>
    <p:sldId id="1082" r:id="rId6"/>
    <p:sldId id="1106" r:id="rId7"/>
    <p:sldId id="1107" r:id="rId8"/>
    <p:sldId id="1058" r:id="rId9"/>
    <p:sldId id="1112" r:id="rId10"/>
    <p:sldId id="1116" r:id="rId11"/>
    <p:sldId id="1110" r:id="rId12"/>
    <p:sldId id="1101" r:id="rId13"/>
    <p:sldId id="1113" r:id="rId14"/>
    <p:sldId id="1119" r:id="rId15"/>
    <p:sldId id="1120" r:id="rId16"/>
    <p:sldId id="1121" r:id="rId17"/>
    <p:sldId id="1117" r:id="rId18"/>
    <p:sldId id="1102" r:id="rId19"/>
    <p:sldId id="1094" r:id="rId20"/>
    <p:sldId id="1118" r:id="rId21"/>
    <p:sldId id="1079" r:id="rId22"/>
    <p:sldId id="1095" r:id="rId23"/>
    <p:sldId id="1109" r:id="rId24"/>
    <p:sldId id="1108" r:id="rId25"/>
  </p:sldIdLst>
  <p:sldSz cx="9144000" cy="6858000" type="screen4x3"/>
  <p:notesSz cx="7315200" cy="96012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88">
          <p15:clr>
            <a:srgbClr val="A4A3A4"/>
          </p15:clr>
        </p15:guide>
        <p15:guide id="2" orient="horz" pos="4182">
          <p15:clr>
            <a:srgbClr val="A4A3A4"/>
          </p15:clr>
        </p15:guide>
        <p15:guide id="3" orient="horz" pos="2424">
          <p15:clr>
            <a:srgbClr val="A4A3A4"/>
          </p15:clr>
        </p15:guide>
        <p15:guide id="4" orient="horz" pos="1160">
          <p15:clr>
            <a:srgbClr val="A4A3A4"/>
          </p15:clr>
        </p15:guide>
        <p15:guide id="5" orient="horz" pos="1028">
          <p15:clr>
            <a:srgbClr val="A4A3A4"/>
          </p15:clr>
        </p15:guide>
        <p15:guide id="6" pos="5568">
          <p15:clr>
            <a:srgbClr val="A4A3A4"/>
          </p15:clr>
        </p15:guide>
        <p15:guide id="7" pos="5441">
          <p15:clr>
            <a:srgbClr val="A4A3A4"/>
          </p15:clr>
        </p15:guide>
        <p15:guide id="8" pos="206">
          <p15:clr>
            <a:srgbClr val="A4A3A4"/>
          </p15:clr>
        </p15:guide>
        <p15:guide id="9" pos="2592">
          <p15:clr>
            <a:srgbClr val="A4A3A4"/>
          </p15:clr>
        </p15:guide>
        <p15:guide id="10" pos="3460">
          <p15:clr>
            <a:srgbClr val="A4A3A4"/>
          </p15:clr>
        </p15:guide>
        <p15:guide id="11" pos="2884">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esa Way" initials="tw" lastIdx="15" clrIdx="0"/>
  <p:cmAuthor id="1" name="e8lftd8" initials="e" lastIdx="1" clrIdx="1"/>
  <p:cmAuthor id="2" name="Melanie.Marcus" initials="MM" lastIdx="8" clrIdx="2"/>
  <p:cmAuthor id="3" name="Dan Mowery" initials="DW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18F"/>
    <a:srgbClr val="0099CC"/>
    <a:srgbClr val="009999"/>
    <a:srgbClr val="3A5E1D"/>
    <a:srgbClr val="FDF9FD"/>
    <a:srgbClr val="F9F1F8"/>
    <a:srgbClr val="5D9732"/>
    <a:srgbClr val="365A19"/>
    <a:srgbClr val="FFFF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57377" autoAdjust="0"/>
  </p:normalViewPr>
  <p:slideViewPr>
    <p:cSldViewPr snapToGrid="0" showGuides="1">
      <p:cViewPr varScale="1">
        <p:scale>
          <a:sx n="51" d="100"/>
          <a:sy n="51" d="100"/>
        </p:scale>
        <p:origin x="-2574" y="-84"/>
      </p:cViewPr>
      <p:guideLst>
        <p:guide orient="horz" pos="3888"/>
        <p:guide orient="horz" pos="4182"/>
        <p:guide orient="horz" pos="2424"/>
        <p:guide orient="horz" pos="1160"/>
        <p:guide orient="horz" pos="1028"/>
        <p:guide orient="horz" pos="4034"/>
        <p:guide pos="5568"/>
        <p:guide pos="5441"/>
        <p:guide pos="206"/>
        <p:guide pos="2592"/>
        <p:guide pos="3460"/>
        <p:guide pos="288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188" d="100"/>
          <a:sy n="188" d="100"/>
        </p:scale>
        <p:origin x="-1572" y="556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6.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5.xml"/><Relationship Id="rId17" Type="http://schemas.openxmlformats.org/officeDocument/2006/relationships/slide" Target="slides/slide20.xml"/><Relationship Id="rId2" Type="http://schemas.openxmlformats.org/officeDocument/2006/relationships/slide" Target="slides/slide2.xml"/><Relationship Id="rId16" Type="http://schemas.openxmlformats.org/officeDocument/2006/relationships/slide" Target="slides/slide1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4.xml"/><Relationship Id="rId5" Type="http://schemas.openxmlformats.org/officeDocument/2006/relationships/slide" Target="slides/slide5.xml"/><Relationship Id="rId15" Type="http://schemas.openxmlformats.org/officeDocument/2006/relationships/slide" Target="slides/slide18.xml"/><Relationship Id="rId10" Type="http://schemas.openxmlformats.org/officeDocument/2006/relationships/slide" Target="slides/slide13.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ra6aie\Documents\Products\PriorAuthPlus\Sample%20Client%20Report.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ra6aie\Documents\Products\PriorAuthPlus\Sample%20Client%20Report.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'Program Summary and PA+ Detail'!$A$22</c:f>
              <c:strCache>
                <c:ptCount val="1"/>
                <c:pt idx="0">
                  <c:v>PA Submissions </c:v>
                </c:pt>
              </c:strCache>
            </c:strRef>
          </c:tx>
          <c:spPr>
            <a:gradFill rotWithShape="1">
              <a:gsLst>
                <a:gs pos="0">
                  <a:srgbClr val="EF8200">
                    <a:shade val="51000"/>
                    <a:satMod val="130000"/>
                  </a:srgbClr>
                </a:gs>
                <a:gs pos="80000">
                  <a:srgbClr val="EF8200">
                    <a:shade val="93000"/>
                    <a:satMod val="130000"/>
                  </a:srgbClr>
                </a:gs>
                <a:gs pos="100000">
                  <a:srgbClr val="EF8200">
                    <a:shade val="94000"/>
                    <a:satMod val="135000"/>
                  </a:srgbClr>
                </a:gs>
              </a:gsLst>
              <a:lin ang="16200000" scaled="0"/>
            </a:gradFill>
            <a:ln w="9525" cap="flat" cmpd="sng" algn="ctr">
              <a:solidFill>
                <a:srgbClr val="EF8200">
                  <a:shade val="95000"/>
                  <a:satMod val="105000"/>
                </a:srgbClr>
              </a:solidFill>
              <a:prstDash val="solid"/>
            </a:ln>
            <a:effectLst>
              <a:outerShdw blurRad="40000" dist="23000" dir="5400000" rotWithShape="0">
                <a:srgbClr val="000000">
                  <a:alpha val="35000"/>
                </a:srgbClr>
              </a:outerShdw>
            </a:effectLst>
          </c:spPr>
          <c:trendline>
            <c:trendlineType val="log"/>
          </c:trendline>
          <c:val>
            <c:numRef>
              <c:f>'Program Summary and PA+ Detail'!$B$22:$I$22</c:f>
              <c:numCache>
                <c:formatCode>_(* #,##0_);_(* \(#,##0\);_(* "-"??_);_(@_)</c:formatCode>
                <c:ptCount val="8"/>
                <c:pt idx="0">
                  <c:v>2380</c:v>
                </c:pt>
                <c:pt idx="1">
                  <c:v>3804</c:v>
                </c:pt>
                <c:pt idx="2">
                  <c:v>5957</c:v>
                </c:pt>
                <c:pt idx="3">
                  <c:v>5978</c:v>
                </c:pt>
                <c:pt idx="4">
                  <c:v>5389</c:v>
                </c:pt>
                <c:pt idx="5">
                  <c:v>5238</c:v>
                </c:pt>
                <c:pt idx="6">
                  <c:v>5319</c:v>
                </c:pt>
                <c:pt idx="7">
                  <c:v>5347</c:v>
                </c:pt>
              </c:numCache>
            </c:numRef>
          </c:val>
        </c:ser>
        <c:ser>
          <c:idx val="1"/>
          <c:order val="1"/>
          <c:tx>
            <c:strRef>
              <c:f>'Program Summary and PA+ Detail'!$A$23</c:f>
              <c:strCache>
                <c:ptCount val="1"/>
                <c:pt idx="0">
                  <c:v>Filled Prescriptions</c:v>
                </c:pt>
              </c:strCache>
            </c:strRef>
          </c:tx>
          <c:spPr>
            <a:gradFill rotWithShape="1">
              <a:gsLst>
                <a:gs pos="0">
                  <a:srgbClr val="005A8C">
                    <a:shade val="51000"/>
                    <a:satMod val="130000"/>
                  </a:srgbClr>
                </a:gs>
                <a:gs pos="80000">
                  <a:srgbClr val="005A8C">
                    <a:shade val="93000"/>
                    <a:satMod val="130000"/>
                  </a:srgbClr>
                </a:gs>
                <a:gs pos="100000">
                  <a:srgbClr val="005A8C">
                    <a:shade val="94000"/>
                    <a:satMod val="135000"/>
                  </a:srgbClr>
                </a:gs>
              </a:gsLst>
              <a:lin ang="16200000" scaled="0"/>
            </a:gradFill>
            <a:ln w="9525" cap="flat" cmpd="sng" algn="ctr">
              <a:solidFill>
                <a:srgbClr val="005A8C">
                  <a:shade val="95000"/>
                  <a:satMod val="105000"/>
                </a:srgbClr>
              </a:solidFill>
              <a:prstDash val="solid"/>
            </a:ln>
            <a:effectLst>
              <a:outerShdw blurRad="40000" dist="23000" dir="5400000" rotWithShape="0">
                <a:srgbClr val="000000">
                  <a:alpha val="35000"/>
                </a:srgbClr>
              </a:outerShdw>
            </a:effectLst>
          </c:spPr>
          <c:trendline>
            <c:trendlineType val="log"/>
          </c:trendline>
          <c:val>
            <c:numRef>
              <c:f>'Program Summary and PA+ Detail'!$B$23:$I$23</c:f>
              <c:numCache>
                <c:formatCode>_(* #,##0_);_(* \(#,##0\);_(* "-"??_);_(@_)</c:formatCode>
                <c:ptCount val="8"/>
                <c:pt idx="0">
                  <c:v>1190.9946902654858</c:v>
                </c:pt>
                <c:pt idx="1">
                  <c:v>2596.4121359223559</c:v>
                </c:pt>
                <c:pt idx="2">
                  <c:v>4028.0859109018465</c:v>
                </c:pt>
                <c:pt idx="3">
                  <c:v>4098.2715038989973</c:v>
                </c:pt>
                <c:pt idx="4">
                  <c:v>4264.5835095137454</c:v>
                </c:pt>
                <c:pt idx="5">
                  <c:v>4214.2954940712134</c:v>
                </c:pt>
                <c:pt idx="6">
                  <c:v>4022.6693555724319</c:v>
                </c:pt>
                <c:pt idx="7">
                  <c:v>3630.1402376075375</c:v>
                </c:pt>
              </c:numCache>
            </c:numRef>
          </c:val>
        </c:ser>
        <c:axId val="104940672"/>
        <c:axId val="104942592"/>
      </c:barChart>
      <c:catAx>
        <c:axId val="104940672"/>
        <c:scaling>
          <c:orientation val="minMax"/>
        </c:scaling>
        <c:axPos val="b"/>
        <c:title>
          <c:tx>
            <c:rich>
              <a:bodyPr/>
              <a:lstStyle/>
              <a:p>
                <a:pPr>
                  <a:defRPr sz="900"/>
                </a:pPr>
                <a:r>
                  <a:rPr lang="en-US" sz="900" dirty="0"/>
                  <a:t>Months</a:t>
                </a:r>
              </a:p>
            </c:rich>
          </c:tx>
          <c:layout>
            <c:manualLayout>
              <c:xMode val="edge"/>
              <c:yMode val="edge"/>
              <c:x val="0.45981284908132247"/>
              <c:y val="0.74924939591694728"/>
            </c:manualLayout>
          </c:layout>
        </c:title>
        <c:numFmt formatCode="General" sourceLinked="1"/>
        <c:tickLblPos val="nextTo"/>
        <c:crossAx val="104942592"/>
        <c:crosses val="autoZero"/>
        <c:auto val="1"/>
        <c:lblAlgn val="ctr"/>
        <c:lblOffset val="100"/>
      </c:catAx>
      <c:valAx>
        <c:axId val="104942592"/>
        <c:scaling>
          <c:orientation val="minMax"/>
        </c:scaling>
        <c:axPos val="l"/>
        <c:majorGridlines/>
        <c:numFmt formatCode="_(* #,##0_);_(* \(#,##0\);_(* &quot;-&quot;??_);_(@_)" sourceLinked="1"/>
        <c:tickLblPos val="nextTo"/>
        <c:crossAx val="104940672"/>
        <c:crosses val="autoZero"/>
        <c:crossBetween val="between"/>
      </c:valAx>
    </c:plotArea>
    <c:legend>
      <c:legendPos val="b"/>
      <c:legendEntry>
        <c:idx val="2"/>
        <c:delete val="1"/>
      </c:legendEntry>
      <c:legendEntry>
        <c:idx val="3"/>
        <c:delete val="1"/>
      </c:legendEntry>
      <c:layout>
        <c:manualLayout>
          <c:xMode val="edge"/>
          <c:yMode val="edge"/>
          <c:x val="9.5447424652423743E-2"/>
          <c:y val="0.82664051989475462"/>
          <c:w val="0.81983702618568666"/>
          <c:h val="0.10156683539557555"/>
        </c:manualLayout>
      </c:layout>
    </c:legend>
    <c:plotVisOnly val="1"/>
    <c:dispBlanksAs val="gap"/>
  </c:chart>
  <c:txPr>
    <a:bodyPr/>
    <a:lstStyle/>
    <a:p>
      <a:pPr>
        <a:defRPr sz="12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'Program Summary and PA+ Detail'!$A$21</c:f>
              <c:strCache>
                <c:ptCount val="1"/>
                <c:pt idx="0">
                  <c:v>Program Awareness (Messages sent)</c:v>
                </c:pt>
              </c:strCache>
            </c:strRef>
          </c:tx>
          <c:spPr>
            <a:gradFill rotWithShape="1">
              <a:gsLst>
                <a:gs pos="0">
                  <a:srgbClr val="EF8200">
                    <a:shade val="51000"/>
                    <a:satMod val="130000"/>
                  </a:srgbClr>
                </a:gs>
                <a:gs pos="80000">
                  <a:srgbClr val="EF8200">
                    <a:shade val="93000"/>
                    <a:satMod val="130000"/>
                  </a:srgbClr>
                </a:gs>
                <a:gs pos="100000">
                  <a:srgbClr val="EF8200">
                    <a:shade val="94000"/>
                    <a:satMod val="135000"/>
                  </a:srgbClr>
                </a:gs>
              </a:gsLst>
              <a:lin ang="16200000" scaled="0"/>
            </a:gradFill>
            <a:ln w="9525" cap="flat" cmpd="sng" algn="ctr">
              <a:solidFill>
                <a:srgbClr val="EF8200">
                  <a:shade val="95000"/>
                  <a:satMod val="105000"/>
                </a:srgbClr>
              </a:solidFill>
              <a:prstDash val="solid"/>
            </a:ln>
            <a:effectLst>
              <a:outerShdw blurRad="40000" dist="23000" dir="5400000" rotWithShape="0">
                <a:srgbClr val="000000">
                  <a:alpha val="35000"/>
                </a:srgbClr>
              </a:outerShdw>
            </a:effectLst>
          </c:spPr>
          <c:trendline>
            <c:trendlineType val="log"/>
          </c:trendline>
          <c:val>
            <c:numRef>
              <c:f>'Program Summary and PA+ Detail'!$B$21:$I$21</c:f>
              <c:numCache>
                <c:formatCode>_(* #,##0_);_(* \(#,##0\);_(* "-"??_);_(@_)</c:formatCode>
                <c:ptCount val="8"/>
                <c:pt idx="0">
                  <c:v>6525</c:v>
                </c:pt>
                <c:pt idx="1">
                  <c:v>15282</c:v>
                </c:pt>
                <c:pt idx="2">
                  <c:v>22184</c:v>
                </c:pt>
                <c:pt idx="3">
                  <c:v>21212</c:v>
                </c:pt>
                <c:pt idx="4">
                  <c:v>21706</c:v>
                </c:pt>
                <c:pt idx="5">
                  <c:v>21382</c:v>
                </c:pt>
                <c:pt idx="6">
                  <c:v>21445</c:v>
                </c:pt>
                <c:pt idx="7">
                  <c:v>20311</c:v>
                </c:pt>
              </c:numCache>
            </c:numRef>
          </c:val>
        </c:ser>
        <c:axId val="106831872"/>
        <c:axId val="106833792"/>
      </c:barChart>
      <c:catAx>
        <c:axId val="106831872"/>
        <c:scaling>
          <c:orientation val="minMax"/>
        </c:scaling>
        <c:axPos val="b"/>
        <c:title>
          <c:tx>
            <c:rich>
              <a:bodyPr/>
              <a:lstStyle/>
              <a:p>
                <a:pPr>
                  <a:defRPr sz="900"/>
                </a:pPr>
                <a:r>
                  <a:rPr lang="en-US" sz="900" dirty="0"/>
                  <a:t>Months</a:t>
                </a:r>
              </a:p>
            </c:rich>
          </c:tx>
        </c:title>
        <c:tickLblPos val="nextTo"/>
        <c:txPr>
          <a:bodyPr/>
          <a:lstStyle/>
          <a:p>
            <a:pPr>
              <a:defRPr sz="1200"/>
            </a:pPr>
            <a:endParaRPr lang="en-US"/>
          </a:p>
        </c:txPr>
        <c:crossAx val="106833792"/>
        <c:crosses val="autoZero"/>
        <c:auto val="1"/>
        <c:lblAlgn val="ctr"/>
        <c:lblOffset val="100"/>
      </c:catAx>
      <c:valAx>
        <c:axId val="106833792"/>
        <c:scaling>
          <c:orientation val="minMax"/>
        </c:scaling>
        <c:axPos val="l"/>
        <c:majorGridlines/>
        <c:title>
          <c:tx>
            <c:rich>
              <a:bodyPr rot="-5400000" vert="horz"/>
              <a:lstStyle/>
              <a:p>
                <a:pPr>
                  <a:defRPr/>
                </a:pPr>
                <a:r>
                  <a:rPr lang="en-US" dirty="0"/>
                  <a:t>PA Messages Sent</a:t>
                </a:r>
              </a:p>
            </c:rich>
          </c:tx>
        </c:title>
        <c:numFmt formatCode="_(* #,##0_);_(* \(#,##0\);_(* &quot;-&quot;??_);_(@_)" sourceLinked="1"/>
        <c:tickLblPos val="nextTo"/>
        <c:txPr>
          <a:bodyPr/>
          <a:lstStyle/>
          <a:p>
            <a:pPr>
              <a:defRPr sz="1200"/>
            </a:pPr>
            <a:endParaRPr lang="en-US"/>
          </a:p>
        </c:txPr>
        <c:crossAx val="106831872"/>
        <c:crosses val="autoZero"/>
        <c:crossBetween val="between"/>
      </c:valAx>
    </c:plotArea>
    <c:plotVisOnly val="1"/>
  </c:chart>
  <c:txPr>
    <a:bodyPr/>
    <a:lstStyle/>
    <a:p>
      <a:pPr>
        <a:defRPr sz="14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F359B-AA37-4973-9048-9B9722F39616}" type="doc">
      <dgm:prSet loTypeId="urn:microsoft.com/office/officeart/2005/8/layout/vList5" loCatId="list" qsTypeId="urn:microsoft.com/office/officeart/2005/8/quickstyle/3d2" qsCatId="3D" csTypeId="urn:microsoft.com/office/officeart/2005/8/colors/accent0_1" csCatId="mainScheme" phldr="1"/>
      <dgm:spPr/>
      <dgm:t>
        <a:bodyPr/>
        <a:lstStyle/>
        <a:p>
          <a:endParaRPr lang="en-US"/>
        </a:p>
      </dgm:t>
    </dgm:pt>
    <dgm:pt modelId="{64DF3136-046A-40E3-9AFB-B33DD0D1BF5D}">
      <dgm:prSet phldrT="[Text]"/>
      <dgm:spPr/>
      <dgm:t>
        <a:bodyPr/>
        <a:lstStyle/>
        <a:p>
          <a:r>
            <a:rPr lang="en-US" dirty="0" smtClean="0"/>
            <a:t>~11.7%</a:t>
          </a:r>
          <a:endParaRPr lang="en-US" dirty="0"/>
        </a:p>
      </dgm:t>
    </dgm:pt>
    <dgm:pt modelId="{8F6508A9-FA8C-426E-AF37-9A1F50FBD407}" type="parTrans" cxnId="{07EBCAFF-4DB4-4004-8EC3-2E779FE0F9EB}">
      <dgm:prSet/>
      <dgm:spPr/>
      <dgm:t>
        <a:bodyPr/>
        <a:lstStyle/>
        <a:p>
          <a:endParaRPr lang="en-US"/>
        </a:p>
      </dgm:t>
    </dgm:pt>
    <dgm:pt modelId="{093AEE50-DC78-4C83-810C-DD007C87B161}" type="sibTrans" cxnId="{07EBCAFF-4DB4-4004-8EC3-2E779FE0F9EB}">
      <dgm:prSet/>
      <dgm:spPr/>
      <dgm:t>
        <a:bodyPr/>
        <a:lstStyle/>
        <a:p>
          <a:endParaRPr lang="en-US"/>
        </a:p>
      </dgm:t>
    </dgm:pt>
    <dgm:pt modelId="{C85C6A1E-377D-434A-BE7E-BA8B7AF0B497}">
      <dgm:prSet phldrT="[Text]"/>
      <dgm:spPr/>
      <dgm:t>
        <a:bodyPr/>
        <a:lstStyle/>
        <a:p>
          <a:r>
            <a:rPr lang="en-US" dirty="0" smtClean="0"/>
            <a:t>Percentage of all RxSA alerts that resulted in a positive change or probable verification by physician</a:t>
          </a:r>
          <a:endParaRPr lang="en-US" dirty="0"/>
        </a:p>
      </dgm:t>
    </dgm:pt>
    <dgm:pt modelId="{D5B190F9-1A8A-45C7-8234-0CA6101FB2FE}" type="parTrans" cxnId="{EA8EF8F0-9FD1-4976-90D0-C5D46BA7051D}">
      <dgm:prSet/>
      <dgm:spPr/>
      <dgm:t>
        <a:bodyPr/>
        <a:lstStyle/>
        <a:p>
          <a:endParaRPr lang="en-US"/>
        </a:p>
      </dgm:t>
    </dgm:pt>
    <dgm:pt modelId="{3FCB2E01-AC12-470B-8ACA-22FC0BCC9FC1}" type="sibTrans" cxnId="{EA8EF8F0-9FD1-4976-90D0-C5D46BA7051D}">
      <dgm:prSet/>
      <dgm:spPr/>
      <dgm:t>
        <a:bodyPr/>
        <a:lstStyle/>
        <a:p>
          <a:endParaRPr lang="en-US"/>
        </a:p>
      </dgm:t>
    </dgm:pt>
    <dgm:pt modelId="{9061401E-2C68-4AED-9C7F-EC1255714340}">
      <dgm:prSet phldrT="[Text]"/>
      <dgm:spPr/>
      <dgm:t>
        <a:bodyPr/>
        <a:lstStyle/>
        <a:p>
          <a:r>
            <a:rPr lang="en-US" dirty="0" smtClean="0"/>
            <a:t>~6.5%</a:t>
          </a:r>
          <a:endParaRPr lang="en-US" dirty="0"/>
        </a:p>
      </dgm:t>
    </dgm:pt>
    <dgm:pt modelId="{61CC3C0F-2725-40A9-8867-EDC855E89641}" type="parTrans" cxnId="{CBD0666A-18C5-4145-8F35-04780B18625E}">
      <dgm:prSet/>
      <dgm:spPr/>
      <dgm:t>
        <a:bodyPr/>
        <a:lstStyle/>
        <a:p>
          <a:endParaRPr lang="en-US"/>
        </a:p>
      </dgm:t>
    </dgm:pt>
    <dgm:pt modelId="{6F6CDD01-C5D4-4D7C-B884-53238CBE4B61}" type="sibTrans" cxnId="{CBD0666A-18C5-4145-8F35-04780B18625E}">
      <dgm:prSet/>
      <dgm:spPr/>
      <dgm:t>
        <a:bodyPr/>
        <a:lstStyle/>
        <a:p>
          <a:endParaRPr lang="en-US"/>
        </a:p>
      </dgm:t>
    </dgm:pt>
    <dgm:pt modelId="{BFCDA94C-FA67-4D0B-AC67-76F67F4894A7}">
      <dgm:prSet phldrT="[Text]"/>
      <dgm:spPr/>
      <dgm:t>
        <a:bodyPr/>
        <a:lstStyle/>
        <a:p>
          <a:r>
            <a:rPr lang="en-US" dirty="0" smtClean="0"/>
            <a:t>Clinically significant change to Rx</a:t>
          </a:r>
          <a:endParaRPr lang="en-US" dirty="0"/>
        </a:p>
      </dgm:t>
    </dgm:pt>
    <dgm:pt modelId="{4D88DBCF-4AA1-4559-85CC-0E08E77B8712}" type="parTrans" cxnId="{9C3257E8-88D8-4C5E-BEA6-7B6A19375A44}">
      <dgm:prSet/>
      <dgm:spPr/>
      <dgm:t>
        <a:bodyPr/>
        <a:lstStyle/>
        <a:p>
          <a:endParaRPr lang="en-US"/>
        </a:p>
      </dgm:t>
    </dgm:pt>
    <dgm:pt modelId="{AAE3C1BC-2A24-4617-AC63-2640966CAA98}" type="sibTrans" cxnId="{9C3257E8-88D8-4C5E-BEA6-7B6A19375A44}">
      <dgm:prSet/>
      <dgm:spPr/>
      <dgm:t>
        <a:bodyPr/>
        <a:lstStyle/>
        <a:p>
          <a:endParaRPr lang="en-US"/>
        </a:p>
      </dgm:t>
    </dgm:pt>
    <dgm:pt modelId="{7C6DE57A-9CC5-4072-8E97-896D72A2E724}">
      <dgm:prSet phldrT="[Text]"/>
      <dgm:spPr/>
      <dgm:t>
        <a:bodyPr/>
        <a:lstStyle/>
        <a:p>
          <a:r>
            <a:rPr lang="en-US" dirty="0" smtClean="0"/>
            <a:t>~5.2%</a:t>
          </a:r>
          <a:endParaRPr lang="en-US" dirty="0"/>
        </a:p>
      </dgm:t>
    </dgm:pt>
    <dgm:pt modelId="{09B77DF2-0711-4849-8D3D-7CF8BE5CFCD7}" type="parTrans" cxnId="{78FDA8BD-FB4E-4ACB-9148-4060AC4FD609}">
      <dgm:prSet/>
      <dgm:spPr/>
      <dgm:t>
        <a:bodyPr/>
        <a:lstStyle/>
        <a:p>
          <a:endParaRPr lang="en-US"/>
        </a:p>
      </dgm:t>
    </dgm:pt>
    <dgm:pt modelId="{6C9AED93-DAE6-4F2E-A6A6-2D0C0BF74428}" type="sibTrans" cxnId="{78FDA8BD-FB4E-4ACB-9148-4060AC4FD609}">
      <dgm:prSet/>
      <dgm:spPr/>
      <dgm:t>
        <a:bodyPr/>
        <a:lstStyle/>
        <a:p>
          <a:endParaRPr lang="en-US"/>
        </a:p>
      </dgm:t>
    </dgm:pt>
    <dgm:pt modelId="{51870114-D836-4C8E-B55C-1CD93BCD45D1}">
      <dgm:prSet phldrT="[Text]"/>
      <dgm:spPr/>
      <dgm:t>
        <a:bodyPr/>
        <a:lstStyle/>
        <a:p>
          <a:r>
            <a:rPr lang="en-US" dirty="0" smtClean="0"/>
            <a:t>Probable verification by prescriber</a:t>
          </a:r>
          <a:endParaRPr lang="en-US" dirty="0"/>
        </a:p>
      </dgm:t>
    </dgm:pt>
    <dgm:pt modelId="{06F148FB-B2E6-4410-A239-D6B06F43A815}" type="parTrans" cxnId="{8E31669B-78D7-4AF4-8A83-5B54C73A009A}">
      <dgm:prSet/>
      <dgm:spPr/>
      <dgm:t>
        <a:bodyPr/>
        <a:lstStyle/>
        <a:p>
          <a:endParaRPr lang="en-US"/>
        </a:p>
      </dgm:t>
    </dgm:pt>
    <dgm:pt modelId="{90C5813C-6B40-429C-B5E8-B01E12B55B1D}" type="sibTrans" cxnId="{8E31669B-78D7-4AF4-8A83-5B54C73A009A}">
      <dgm:prSet/>
      <dgm:spPr/>
      <dgm:t>
        <a:bodyPr/>
        <a:lstStyle/>
        <a:p>
          <a:endParaRPr lang="en-US"/>
        </a:p>
      </dgm:t>
    </dgm:pt>
    <dgm:pt modelId="{B1A49703-12BA-4D4A-A567-639D181D0B38}" type="pres">
      <dgm:prSet presAssocID="{E55F359B-AA37-4973-9048-9B9722F39616}" presName="Name0" presStyleCnt="0">
        <dgm:presLayoutVars>
          <dgm:dir/>
          <dgm:animLvl val="lvl"/>
          <dgm:resizeHandles val="exact"/>
        </dgm:presLayoutVars>
      </dgm:prSet>
      <dgm:spPr/>
      <dgm:t>
        <a:bodyPr/>
        <a:lstStyle/>
        <a:p>
          <a:endParaRPr lang="en-US"/>
        </a:p>
      </dgm:t>
    </dgm:pt>
    <dgm:pt modelId="{FBA77A81-FA0B-41B4-B3D3-700B016AC84F}" type="pres">
      <dgm:prSet presAssocID="{64DF3136-046A-40E3-9AFB-B33DD0D1BF5D}" presName="linNode" presStyleCnt="0"/>
      <dgm:spPr/>
    </dgm:pt>
    <dgm:pt modelId="{B0D0C0D1-8343-43F9-B601-261E2C2236EB}" type="pres">
      <dgm:prSet presAssocID="{64DF3136-046A-40E3-9AFB-B33DD0D1BF5D}" presName="parentText" presStyleLbl="node1" presStyleIdx="0" presStyleCnt="3" custScaleX="116657" custScaleY="31930">
        <dgm:presLayoutVars>
          <dgm:chMax val="1"/>
          <dgm:bulletEnabled val="1"/>
        </dgm:presLayoutVars>
      </dgm:prSet>
      <dgm:spPr/>
      <dgm:t>
        <a:bodyPr/>
        <a:lstStyle/>
        <a:p>
          <a:endParaRPr lang="en-US"/>
        </a:p>
      </dgm:t>
    </dgm:pt>
    <dgm:pt modelId="{781E0692-65BD-4040-AD3C-FDA8187E454D}" type="pres">
      <dgm:prSet presAssocID="{64DF3136-046A-40E3-9AFB-B33DD0D1BF5D}" presName="descendantText" presStyleLbl="alignAccFollowNode1" presStyleIdx="0" presStyleCnt="3" custScaleY="29773">
        <dgm:presLayoutVars>
          <dgm:bulletEnabled val="1"/>
        </dgm:presLayoutVars>
      </dgm:prSet>
      <dgm:spPr/>
      <dgm:t>
        <a:bodyPr/>
        <a:lstStyle/>
        <a:p>
          <a:endParaRPr lang="en-US"/>
        </a:p>
      </dgm:t>
    </dgm:pt>
    <dgm:pt modelId="{33D9A921-44F2-44F8-B28F-60ACEC657D15}" type="pres">
      <dgm:prSet presAssocID="{093AEE50-DC78-4C83-810C-DD007C87B161}" presName="sp" presStyleCnt="0"/>
      <dgm:spPr/>
    </dgm:pt>
    <dgm:pt modelId="{D3E6C386-1D0E-4AC5-A7D1-32577640E54D}" type="pres">
      <dgm:prSet presAssocID="{9061401E-2C68-4AED-9C7F-EC1255714340}" presName="linNode" presStyleCnt="0"/>
      <dgm:spPr/>
    </dgm:pt>
    <dgm:pt modelId="{90D5481D-A61F-423D-B645-21EF620DF7B9}" type="pres">
      <dgm:prSet presAssocID="{9061401E-2C68-4AED-9C7F-EC1255714340}" presName="parentText" presStyleLbl="node1" presStyleIdx="1" presStyleCnt="3" custScaleX="72547" custScaleY="25682" custLinFactNeighborX="25433" custLinFactNeighborY="-898">
        <dgm:presLayoutVars>
          <dgm:chMax val="1"/>
          <dgm:bulletEnabled val="1"/>
        </dgm:presLayoutVars>
      </dgm:prSet>
      <dgm:spPr/>
      <dgm:t>
        <a:bodyPr/>
        <a:lstStyle/>
        <a:p>
          <a:endParaRPr lang="en-US"/>
        </a:p>
      </dgm:t>
    </dgm:pt>
    <dgm:pt modelId="{95235E09-D9EF-428C-8528-B3EDD61D6B6B}" type="pres">
      <dgm:prSet presAssocID="{9061401E-2C68-4AED-9C7F-EC1255714340}" presName="descendantText" presStyleLbl="alignAccFollowNode1" presStyleIdx="1" presStyleCnt="3" custScaleX="77114" custScaleY="24285" custLinFactNeighborX="43016" custLinFactNeighborY="650">
        <dgm:presLayoutVars>
          <dgm:bulletEnabled val="1"/>
        </dgm:presLayoutVars>
      </dgm:prSet>
      <dgm:spPr/>
      <dgm:t>
        <a:bodyPr/>
        <a:lstStyle/>
        <a:p>
          <a:endParaRPr lang="en-US"/>
        </a:p>
      </dgm:t>
    </dgm:pt>
    <dgm:pt modelId="{851D64C4-0C92-48DF-BAB6-F9E242D42F7B}" type="pres">
      <dgm:prSet presAssocID="{6F6CDD01-C5D4-4D7C-B884-53238CBE4B61}" presName="sp" presStyleCnt="0"/>
      <dgm:spPr/>
    </dgm:pt>
    <dgm:pt modelId="{BC8814A6-9703-44C0-9B53-6A2C04D63BE0}" type="pres">
      <dgm:prSet presAssocID="{7C6DE57A-9CC5-4072-8E97-896D72A2E724}" presName="linNode" presStyleCnt="0"/>
      <dgm:spPr/>
    </dgm:pt>
    <dgm:pt modelId="{02D49467-89C4-40B2-9AA5-DEF0832B713F}" type="pres">
      <dgm:prSet presAssocID="{7C6DE57A-9CC5-4072-8E97-896D72A2E724}" presName="parentText" presStyleLbl="node1" presStyleIdx="2" presStyleCnt="3" custScaleX="73168" custScaleY="23845" custLinFactNeighborX="25433" custLinFactNeighborY="-1280">
        <dgm:presLayoutVars>
          <dgm:chMax val="1"/>
          <dgm:bulletEnabled val="1"/>
        </dgm:presLayoutVars>
      </dgm:prSet>
      <dgm:spPr/>
      <dgm:t>
        <a:bodyPr/>
        <a:lstStyle/>
        <a:p>
          <a:endParaRPr lang="en-US"/>
        </a:p>
      </dgm:t>
    </dgm:pt>
    <dgm:pt modelId="{61C8F6E4-7E3B-4C2D-96E7-AB778A1A317F}" type="pres">
      <dgm:prSet presAssocID="{7C6DE57A-9CC5-4072-8E97-896D72A2E724}" presName="descendantText" presStyleLbl="alignAccFollowNode1" presStyleIdx="2" presStyleCnt="3" custScaleX="78435" custScaleY="21435" custLinFactNeighborX="42395" custLinFactNeighborY="-979">
        <dgm:presLayoutVars>
          <dgm:bulletEnabled val="1"/>
        </dgm:presLayoutVars>
      </dgm:prSet>
      <dgm:spPr/>
      <dgm:t>
        <a:bodyPr/>
        <a:lstStyle/>
        <a:p>
          <a:endParaRPr lang="en-US"/>
        </a:p>
      </dgm:t>
    </dgm:pt>
  </dgm:ptLst>
  <dgm:cxnLst>
    <dgm:cxn modelId="{78FDA8BD-FB4E-4ACB-9148-4060AC4FD609}" srcId="{E55F359B-AA37-4973-9048-9B9722F39616}" destId="{7C6DE57A-9CC5-4072-8E97-896D72A2E724}" srcOrd="2" destOrd="0" parTransId="{09B77DF2-0711-4849-8D3D-7CF8BE5CFCD7}" sibTransId="{6C9AED93-DAE6-4F2E-A6A6-2D0C0BF74428}"/>
    <dgm:cxn modelId="{EA8EF8F0-9FD1-4976-90D0-C5D46BA7051D}" srcId="{64DF3136-046A-40E3-9AFB-B33DD0D1BF5D}" destId="{C85C6A1E-377D-434A-BE7E-BA8B7AF0B497}" srcOrd="0" destOrd="0" parTransId="{D5B190F9-1A8A-45C7-8234-0CA6101FB2FE}" sibTransId="{3FCB2E01-AC12-470B-8ACA-22FC0BCC9FC1}"/>
    <dgm:cxn modelId="{4CFFC942-65A7-4055-ADD6-4348617558B8}" type="presOf" srcId="{C85C6A1E-377D-434A-BE7E-BA8B7AF0B497}" destId="{781E0692-65BD-4040-AD3C-FDA8187E454D}" srcOrd="0" destOrd="0" presId="urn:microsoft.com/office/officeart/2005/8/layout/vList5"/>
    <dgm:cxn modelId="{9C3257E8-88D8-4C5E-BEA6-7B6A19375A44}" srcId="{9061401E-2C68-4AED-9C7F-EC1255714340}" destId="{BFCDA94C-FA67-4D0B-AC67-76F67F4894A7}" srcOrd="0" destOrd="0" parTransId="{4D88DBCF-4AA1-4559-85CC-0E08E77B8712}" sibTransId="{AAE3C1BC-2A24-4617-AC63-2640966CAA98}"/>
    <dgm:cxn modelId="{C700E586-05B8-4B69-A64B-D30C0FB8B252}" type="presOf" srcId="{9061401E-2C68-4AED-9C7F-EC1255714340}" destId="{90D5481D-A61F-423D-B645-21EF620DF7B9}" srcOrd="0" destOrd="0" presId="urn:microsoft.com/office/officeart/2005/8/layout/vList5"/>
    <dgm:cxn modelId="{D88120A7-6D4A-4977-8811-59DB9957A31C}" type="presOf" srcId="{E55F359B-AA37-4973-9048-9B9722F39616}" destId="{B1A49703-12BA-4D4A-A567-639D181D0B38}" srcOrd="0" destOrd="0" presId="urn:microsoft.com/office/officeart/2005/8/layout/vList5"/>
    <dgm:cxn modelId="{31C0860A-3504-4607-A370-4E85534DA4AE}" type="presOf" srcId="{51870114-D836-4C8E-B55C-1CD93BCD45D1}" destId="{61C8F6E4-7E3B-4C2D-96E7-AB778A1A317F}" srcOrd="0" destOrd="0" presId="urn:microsoft.com/office/officeart/2005/8/layout/vList5"/>
    <dgm:cxn modelId="{07EBCAFF-4DB4-4004-8EC3-2E779FE0F9EB}" srcId="{E55F359B-AA37-4973-9048-9B9722F39616}" destId="{64DF3136-046A-40E3-9AFB-B33DD0D1BF5D}" srcOrd="0" destOrd="0" parTransId="{8F6508A9-FA8C-426E-AF37-9A1F50FBD407}" sibTransId="{093AEE50-DC78-4C83-810C-DD007C87B161}"/>
    <dgm:cxn modelId="{CBD0666A-18C5-4145-8F35-04780B18625E}" srcId="{E55F359B-AA37-4973-9048-9B9722F39616}" destId="{9061401E-2C68-4AED-9C7F-EC1255714340}" srcOrd="1" destOrd="0" parTransId="{61CC3C0F-2725-40A9-8867-EDC855E89641}" sibTransId="{6F6CDD01-C5D4-4D7C-B884-53238CBE4B61}"/>
    <dgm:cxn modelId="{E25FD877-1B64-40B6-BFE4-02527F128248}" type="presOf" srcId="{7C6DE57A-9CC5-4072-8E97-896D72A2E724}" destId="{02D49467-89C4-40B2-9AA5-DEF0832B713F}" srcOrd="0" destOrd="0" presId="urn:microsoft.com/office/officeart/2005/8/layout/vList5"/>
    <dgm:cxn modelId="{E73A73FD-A7AD-41D8-8226-7F138BFFEC2F}" type="presOf" srcId="{64DF3136-046A-40E3-9AFB-B33DD0D1BF5D}" destId="{B0D0C0D1-8343-43F9-B601-261E2C2236EB}" srcOrd="0" destOrd="0" presId="urn:microsoft.com/office/officeart/2005/8/layout/vList5"/>
    <dgm:cxn modelId="{8E31669B-78D7-4AF4-8A83-5B54C73A009A}" srcId="{7C6DE57A-9CC5-4072-8E97-896D72A2E724}" destId="{51870114-D836-4C8E-B55C-1CD93BCD45D1}" srcOrd="0" destOrd="0" parTransId="{06F148FB-B2E6-4410-A239-D6B06F43A815}" sibTransId="{90C5813C-6B40-429C-B5E8-B01E12B55B1D}"/>
    <dgm:cxn modelId="{4B1CCA52-1865-457D-A7BE-C544516684FC}" type="presOf" srcId="{BFCDA94C-FA67-4D0B-AC67-76F67F4894A7}" destId="{95235E09-D9EF-428C-8528-B3EDD61D6B6B}" srcOrd="0" destOrd="0" presId="urn:microsoft.com/office/officeart/2005/8/layout/vList5"/>
    <dgm:cxn modelId="{92BD45E3-0211-4C19-81C4-4429EFCC3433}" type="presParOf" srcId="{B1A49703-12BA-4D4A-A567-639D181D0B38}" destId="{FBA77A81-FA0B-41B4-B3D3-700B016AC84F}" srcOrd="0" destOrd="0" presId="urn:microsoft.com/office/officeart/2005/8/layout/vList5"/>
    <dgm:cxn modelId="{DAF251DD-0F35-43CF-AC86-1DDEEDF7A4DD}" type="presParOf" srcId="{FBA77A81-FA0B-41B4-B3D3-700B016AC84F}" destId="{B0D0C0D1-8343-43F9-B601-261E2C2236EB}" srcOrd="0" destOrd="0" presId="urn:microsoft.com/office/officeart/2005/8/layout/vList5"/>
    <dgm:cxn modelId="{3AE7D1A8-FF49-4773-9AF1-15F7F18B6091}" type="presParOf" srcId="{FBA77A81-FA0B-41B4-B3D3-700B016AC84F}" destId="{781E0692-65BD-4040-AD3C-FDA8187E454D}" srcOrd="1" destOrd="0" presId="urn:microsoft.com/office/officeart/2005/8/layout/vList5"/>
    <dgm:cxn modelId="{8D117CE5-B46F-42BF-83F0-2F3BB3DB4ADC}" type="presParOf" srcId="{B1A49703-12BA-4D4A-A567-639D181D0B38}" destId="{33D9A921-44F2-44F8-B28F-60ACEC657D15}" srcOrd="1" destOrd="0" presId="urn:microsoft.com/office/officeart/2005/8/layout/vList5"/>
    <dgm:cxn modelId="{E825F496-D687-440C-A9FD-AFB82EAE5573}" type="presParOf" srcId="{B1A49703-12BA-4D4A-A567-639D181D0B38}" destId="{D3E6C386-1D0E-4AC5-A7D1-32577640E54D}" srcOrd="2" destOrd="0" presId="urn:microsoft.com/office/officeart/2005/8/layout/vList5"/>
    <dgm:cxn modelId="{B7C63D1C-D54D-49A5-A303-3B6C82BE3E1A}" type="presParOf" srcId="{D3E6C386-1D0E-4AC5-A7D1-32577640E54D}" destId="{90D5481D-A61F-423D-B645-21EF620DF7B9}" srcOrd="0" destOrd="0" presId="urn:microsoft.com/office/officeart/2005/8/layout/vList5"/>
    <dgm:cxn modelId="{93C14072-12DD-4B69-A068-B7DDD947BD2A}" type="presParOf" srcId="{D3E6C386-1D0E-4AC5-A7D1-32577640E54D}" destId="{95235E09-D9EF-428C-8528-B3EDD61D6B6B}" srcOrd="1" destOrd="0" presId="urn:microsoft.com/office/officeart/2005/8/layout/vList5"/>
    <dgm:cxn modelId="{5A9C88AC-5ED7-4168-BD64-0528CE75C660}" type="presParOf" srcId="{B1A49703-12BA-4D4A-A567-639D181D0B38}" destId="{851D64C4-0C92-48DF-BAB6-F9E242D42F7B}" srcOrd="3" destOrd="0" presId="urn:microsoft.com/office/officeart/2005/8/layout/vList5"/>
    <dgm:cxn modelId="{E486AF49-AB9C-455C-B770-6829940437F0}" type="presParOf" srcId="{B1A49703-12BA-4D4A-A567-639D181D0B38}" destId="{BC8814A6-9703-44C0-9B53-6A2C04D63BE0}" srcOrd="4" destOrd="0" presId="urn:microsoft.com/office/officeart/2005/8/layout/vList5"/>
    <dgm:cxn modelId="{455ACD20-82C8-4ADA-B264-5E92BCD6F74E}" type="presParOf" srcId="{BC8814A6-9703-44C0-9B53-6A2C04D63BE0}" destId="{02D49467-89C4-40B2-9AA5-DEF0832B713F}" srcOrd="0" destOrd="0" presId="urn:microsoft.com/office/officeart/2005/8/layout/vList5"/>
    <dgm:cxn modelId="{354C373F-503E-4F48-94A0-DDB389D1A697}" type="presParOf" srcId="{BC8814A6-9703-44C0-9B53-6A2C04D63BE0}" destId="{61C8F6E4-7E3B-4C2D-96E7-AB778A1A317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698" cy="480225"/>
          </a:xfrm>
          <a:prstGeom prst="rect">
            <a:avLst/>
          </a:prstGeom>
        </p:spPr>
        <p:txBody>
          <a:bodyPr vert="horz" lIns="95532" tIns="47767" rIns="95532" bIns="47767"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4143833" y="2"/>
            <a:ext cx="3169698" cy="480225"/>
          </a:xfrm>
          <a:prstGeom prst="rect">
            <a:avLst/>
          </a:prstGeom>
        </p:spPr>
        <p:txBody>
          <a:bodyPr vert="horz" lIns="95532" tIns="47767" rIns="95532" bIns="47767" rtlCol="0"/>
          <a:lstStyle>
            <a:lvl1pPr algn="r">
              <a:defRPr sz="1200"/>
            </a:lvl1pPr>
          </a:lstStyle>
          <a:p>
            <a:fld id="{B52BFE2D-B1DE-43FC-9AC9-5100FBE37FC9}" type="datetimeFigureOut">
              <a:rPr lang="en-US" smtClean="0">
                <a:latin typeface="Arial" pitchFamily="34" charset="0"/>
              </a:rPr>
              <a:pPr/>
              <a:t>5/1/2014</a:t>
            </a:fld>
            <a:endParaRPr lang="en-US" dirty="0">
              <a:latin typeface="Arial" pitchFamily="34" charset="0"/>
            </a:endParaRPr>
          </a:p>
        </p:txBody>
      </p:sp>
      <p:sp>
        <p:nvSpPr>
          <p:cNvPr id="4" name="Footer Placeholder 3"/>
          <p:cNvSpPr>
            <a:spLocks noGrp="1"/>
          </p:cNvSpPr>
          <p:nvPr>
            <p:ph type="ftr" sz="quarter" idx="2"/>
          </p:nvPr>
        </p:nvSpPr>
        <p:spPr>
          <a:xfrm>
            <a:off x="0" y="9119326"/>
            <a:ext cx="3169698" cy="480225"/>
          </a:xfrm>
          <a:prstGeom prst="rect">
            <a:avLst/>
          </a:prstGeom>
        </p:spPr>
        <p:txBody>
          <a:bodyPr vert="horz" lIns="95532" tIns="47767" rIns="95532" bIns="47767"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4143833" y="9119326"/>
            <a:ext cx="3169698" cy="480225"/>
          </a:xfrm>
          <a:prstGeom prst="rect">
            <a:avLst/>
          </a:prstGeom>
        </p:spPr>
        <p:txBody>
          <a:bodyPr vert="horz" lIns="95532" tIns="47767" rIns="95532" bIns="47767" rtlCol="0" anchor="b"/>
          <a:lstStyle>
            <a:lvl1pPr algn="r">
              <a:defRPr sz="1200"/>
            </a:lvl1pPr>
          </a:lstStyle>
          <a:p>
            <a:fld id="{6B2CBF70-CF27-4820-96A0-F6749B85135F}" type="slidenum">
              <a:rPr lang="en-US" smtClean="0">
                <a:latin typeface="Arial" pitchFamily="34" charset="0"/>
              </a:rPr>
              <a:pPr/>
              <a:t>‹#›</a:t>
            </a:fld>
            <a:endParaRPr lang="en-US" dirty="0">
              <a:latin typeface="Arial" pitchFamily="34" charset="0"/>
            </a:endParaRPr>
          </a:p>
        </p:txBody>
      </p:sp>
    </p:spTree>
    <p:extLst>
      <p:ext uri="{BB962C8B-B14F-4D97-AF65-F5344CB8AC3E}">
        <p14:creationId xmlns="" xmlns:p14="http://schemas.microsoft.com/office/powerpoint/2010/main" val="2239029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1"/>
          </a:xfrm>
          <a:prstGeom prst="rect">
            <a:avLst/>
          </a:prstGeom>
        </p:spPr>
        <p:txBody>
          <a:bodyPr vert="horz" lIns="96631" tIns="48315" rIns="96631" bIns="48315"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4143589" y="1"/>
            <a:ext cx="3169920" cy="480061"/>
          </a:xfrm>
          <a:prstGeom prst="rect">
            <a:avLst/>
          </a:prstGeom>
        </p:spPr>
        <p:txBody>
          <a:bodyPr vert="horz" lIns="96631" tIns="48315" rIns="96631" bIns="48315" rtlCol="0"/>
          <a:lstStyle>
            <a:lvl1pPr algn="r">
              <a:defRPr sz="1200">
                <a:latin typeface="Arial" pitchFamily="34" charset="0"/>
              </a:defRPr>
            </a:lvl1pPr>
          </a:lstStyle>
          <a:p>
            <a:fld id="{D73530D7-B0E3-44CB-8C83-518DC02DDFB1}" type="datetimeFigureOut">
              <a:rPr lang="en-US" smtClean="0"/>
              <a:pPr/>
              <a:t>5/1/2014</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1" tIns="48315" rIns="96631" bIns="48315" rtlCol="0" anchor="ctr"/>
          <a:lstStyle/>
          <a:p>
            <a:endParaRPr lang="en-US" dirty="0"/>
          </a:p>
        </p:txBody>
      </p:sp>
      <p:sp>
        <p:nvSpPr>
          <p:cNvPr id="5" name="Notes Placeholder 4"/>
          <p:cNvSpPr>
            <a:spLocks noGrp="1"/>
          </p:cNvSpPr>
          <p:nvPr>
            <p:ph type="body" sz="quarter" idx="3"/>
          </p:nvPr>
        </p:nvSpPr>
        <p:spPr>
          <a:xfrm>
            <a:off x="731520" y="4560571"/>
            <a:ext cx="5852160" cy="4320541"/>
          </a:xfrm>
          <a:prstGeom prst="rect">
            <a:avLst/>
          </a:prstGeom>
        </p:spPr>
        <p:txBody>
          <a:bodyPr vert="horz" lIns="96631" tIns="48315" rIns="96631" bIns="483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6825869" cy="480061"/>
          </a:xfrm>
          <a:prstGeom prst="rect">
            <a:avLst/>
          </a:prstGeom>
        </p:spPr>
        <p:txBody>
          <a:bodyPr vert="horz" lIns="96631" tIns="48315" rIns="96631" bIns="48315" rtlCol="0" anchor="b"/>
          <a:lstStyle>
            <a:lvl1pPr algn="l">
              <a:defRPr sz="900">
                <a:latin typeface="Arial" pitchFamily="34" charset="0"/>
              </a:defRPr>
            </a:lvl1pPr>
          </a:lstStyle>
          <a:p>
            <a:r>
              <a:rPr lang="en-US" dirty="0" smtClean="0">
                <a:solidFill>
                  <a:prstClr val="black"/>
                </a:solidFill>
              </a:rPr>
              <a:t>Copyright © 2014  McKesson Corporation. All Rights Reserved. Proprietary and Confidential.</a:t>
            </a:r>
          </a:p>
        </p:txBody>
      </p:sp>
      <p:sp>
        <p:nvSpPr>
          <p:cNvPr id="7" name="Slide Number Placeholder 6"/>
          <p:cNvSpPr>
            <a:spLocks noGrp="1"/>
          </p:cNvSpPr>
          <p:nvPr>
            <p:ph type="sldNum" sz="quarter" idx="5"/>
          </p:nvPr>
        </p:nvSpPr>
        <p:spPr>
          <a:xfrm>
            <a:off x="6825871" y="9119474"/>
            <a:ext cx="487637" cy="480061"/>
          </a:xfrm>
          <a:prstGeom prst="rect">
            <a:avLst/>
          </a:prstGeom>
        </p:spPr>
        <p:txBody>
          <a:bodyPr vert="horz" lIns="96631" tIns="48315" rIns="96631" bIns="48315" rtlCol="0" anchor="b"/>
          <a:lstStyle>
            <a:lvl1pPr algn="r">
              <a:defRPr sz="1200">
                <a:latin typeface="Arial" pitchFamily="34" charset="0"/>
              </a:defRPr>
            </a:lvl1pPr>
          </a:lstStyle>
          <a:p>
            <a:fld id="{98037472-008D-4746-A3FA-F634A3E7DA51}" type="slidenum">
              <a:rPr lang="en-US" smtClean="0"/>
              <a:pPr/>
              <a:t>‹#›</a:t>
            </a:fld>
            <a:endParaRPr lang="en-US" dirty="0"/>
          </a:p>
        </p:txBody>
      </p:sp>
    </p:spTree>
    <p:extLst>
      <p:ext uri="{BB962C8B-B14F-4D97-AF65-F5344CB8AC3E}">
        <p14:creationId xmlns="" xmlns:p14="http://schemas.microsoft.com/office/powerpoint/2010/main" val="248058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a:noFill/>
          <a:ln/>
        </p:spPr>
        <p:txBody>
          <a:bodyPr/>
          <a:lstStyle/>
          <a:p>
            <a:pPr eaLnBrk="1" hangingPunct="1"/>
            <a:r>
              <a:rPr lang="en-US" dirty="0" smtClean="0"/>
              <a:t>Utilized</a:t>
            </a:r>
            <a:r>
              <a:rPr lang="en-US" baseline="0" dirty="0" smtClean="0"/>
              <a:t> by</a:t>
            </a:r>
            <a:r>
              <a:rPr lang="en-US" dirty="0" smtClean="0"/>
              <a:t> 26,000 retail pharmacies nationwide.</a:t>
            </a:r>
          </a:p>
        </p:txBody>
      </p:sp>
      <p:sp>
        <p:nvSpPr>
          <p:cNvPr id="47108" name="Slide Number Placeholder 3"/>
          <p:cNvSpPr>
            <a:spLocks noGrp="1"/>
          </p:cNvSpPr>
          <p:nvPr>
            <p:ph type="sldNum" sz="quarter" idx="5"/>
          </p:nvPr>
        </p:nvSpPr>
        <p:spPr>
          <a:noFill/>
        </p:spPr>
        <p:txBody>
          <a:bodyPr/>
          <a:lstStyle/>
          <a:p>
            <a:fld id="{CEB9A387-CFA1-4DDE-A0A8-4E9A8A25CEB1}" type="slidenum">
              <a:rPr lang="en-US" smtClean="0">
                <a:solidFill>
                  <a:prstClr val="black"/>
                </a:solidFill>
              </a:rPr>
              <a:pPr/>
              <a:t>10</a:t>
            </a:fld>
            <a:endParaRPr lang="en-US"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Utilized by 17,000+ pharmacies nationwide</a:t>
            </a:r>
            <a:endParaRPr lang="en-US" dirty="0"/>
          </a:p>
        </p:txBody>
      </p:sp>
      <p:sp>
        <p:nvSpPr>
          <p:cNvPr id="4" name="Slide Number Placeholder 3"/>
          <p:cNvSpPr>
            <a:spLocks noGrp="1"/>
          </p:cNvSpPr>
          <p:nvPr>
            <p:ph type="sldNum" sz="quarter" idx="10"/>
          </p:nvPr>
        </p:nvSpPr>
        <p:spPr/>
        <p:txBody>
          <a:bodyPr/>
          <a:lstStyle/>
          <a:p>
            <a:fld id="{8B0407CF-EC53-4E13-AA47-3708D8BD3CA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0689">
              <a:defRPr/>
            </a:pPr>
            <a:r>
              <a:rPr lang="en-US" dirty="0" smtClean="0"/>
              <a:t>So as I mentioned a few minutes ago, we have been thinking about this very carefully, and in the process have been looking across our portfolio to figure out how to best assist organizations in this journey. So as part of our Better Health 2020™ strategy, we’ve identified four critical success factors that are fundamental to the advancement and vitality of any organization. </a:t>
            </a:r>
          </a:p>
          <a:p>
            <a:endParaRPr lang="en-US" dirty="0" smtClean="0"/>
          </a:p>
          <a:p>
            <a:r>
              <a:rPr lang="en-US" dirty="0" smtClean="0"/>
              <a:t>The first is to </a:t>
            </a:r>
            <a:r>
              <a:rPr lang="en-US" b="1" dirty="0" smtClean="0"/>
              <a:t>manage your core operations</a:t>
            </a:r>
            <a:r>
              <a:rPr lang="en-US" dirty="0" smtClean="0"/>
              <a:t> – the fundamental blocking and tackling that supports your business. </a:t>
            </a:r>
          </a:p>
          <a:p>
            <a:pPr lvl="0"/>
            <a:endParaRPr lang="en-US" dirty="0" smtClean="0"/>
          </a:p>
          <a:p>
            <a:r>
              <a:rPr lang="en-US" dirty="0" smtClean="0"/>
              <a:t>The second area is to continually make improvements</a:t>
            </a:r>
            <a:r>
              <a:rPr lang="en-US" b="1" dirty="0" smtClean="0"/>
              <a:t> </a:t>
            </a:r>
            <a:r>
              <a:rPr lang="en-US" dirty="0" smtClean="0"/>
              <a:t>by leveraging analytics to </a:t>
            </a:r>
            <a:r>
              <a:rPr lang="en-US" b="1" dirty="0" smtClean="0"/>
              <a:t>optimize performance and quality</a:t>
            </a:r>
            <a:r>
              <a:rPr lang="en-US" dirty="0" smtClean="0"/>
              <a:t>. </a:t>
            </a:r>
          </a:p>
          <a:p>
            <a:endParaRPr lang="en-US" dirty="0" smtClean="0"/>
          </a:p>
          <a:p>
            <a:r>
              <a:rPr lang="en-US" dirty="0" smtClean="0"/>
              <a:t>Another core behavior we’re seeing is consolidation – not that consolidation is a new story, but it has certainly continued to accelerate both vertically and horizontally in the market.  We’re seeing customers go into what we call a </a:t>
            </a:r>
            <a:r>
              <a:rPr lang="en-US" b="1" dirty="0" smtClean="0"/>
              <a:t>unification phase</a:t>
            </a:r>
            <a:r>
              <a:rPr lang="en-US" dirty="0" smtClean="0"/>
              <a:t>. It is no longer sufficient to be a holding company, having these components and owning market share, or to operate independently of another stakeholder involved in managing care. </a:t>
            </a:r>
          </a:p>
          <a:p>
            <a:pPr lvl="0"/>
            <a:r>
              <a:rPr lang="en-US" dirty="0" smtClean="0"/>
              <a:t> </a:t>
            </a:r>
          </a:p>
          <a:p>
            <a:r>
              <a:rPr lang="en-US" dirty="0" smtClean="0"/>
              <a:t>Last of these “jobs to be done” is the recognition that we are in process of a </a:t>
            </a:r>
            <a:r>
              <a:rPr lang="en-US" b="1" dirty="0" smtClean="0"/>
              <a:t>transformation to value-based care</a:t>
            </a:r>
            <a:r>
              <a:rPr lang="en-US" dirty="0" smtClean="0"/>
              <a:t>. </a:t>
            </a:r>
          </a:p>
          <a:p>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dirty="0" smtClean="0"/>
              <a:t>McKesson</a:t>
            </a:r>
            <a:endParaRPr lang="en-US" dirty="0"/>
          </a:p>
        </p:txBody>
      </p:sp>
      <p:sp>
        <p:nvSpPr>
          <p:cNvPr id="5" name="Date Placeholder 4"/>
          <p:cNvSpPr>
            <a:spLocks noGrp="1"/>
          </p:cNvSpPr>
          <p:nvPr>
            <p:ph type="dt" idx="11"/>
          </p:nvPr>
        </p:nvSpPr>
        <p:spPr/>
        <p:txBody>
          <a:bodyPr/>
          <a:lstStyle/>
          <a:p>
            <a:pPr>
              <a:defRPr/>
            </a:pPr>
            <a:fld id="{5B4259DC-9F01-4262-9F20-CD5AD28768CD}" type="datetime8">
              <a:rPr lang="en-US" smtClean="0"/>
              <a:pPr>
                <a:defRPr/>
              </a:pPr>
              <a:t>5/1/2014 5:57 PM</a:t>
            </a:fld>
            <a:endParaRPr lang="en-US" dirty="0"/>
          </a:p>
        </p:txBody>
      </p:sp>
      <p:sp>
        <p:nvSpPr>
          <p:cNvPr id="8"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9"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 xmlns:p14="http://schemas.microsoft.com/office/powerpoint/2010/main" val="150639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lnSpc>
                <a:spcPct val="115000"/>
              </a:lnSpc>
            </a:pPr>
            <a:r>
              <a:rPr lang="en-US" sz="1300" dirty="0" smtClean="0"/>
              <a:t>Value-based care is a broad area that many companies are focusing on. McKesson has products that are designed to support both current and emerging care models. We have a very distinct point of view, based on the 75-plus clients we have today. </a:t>
            </a:r>
          </a:p>
          <a:p>
            <a:pPr>
              <a:lnSpc>
                <a:spcPct val="115000"/>
              </a:lnSpc>
            </a:pPr>
            <a:endParaRPr lang="en-US" sz="1300" dirty="0" smtClean="0"/>
          </a:p>
          <a:p>
            <a:pPr>
              <a:lnSpc>
                <a:spcPct val="115000"/>
              </a:lnSpc>
            </a:pPr>
            <a:r>
              <a:rPr lang="en-US" sz="1300" dirty="0" smtClean="0"/>
              <a:t>Achieving value-based care requires organizations to Connect, Analyze, Intervene, Engage and Support their stakeholders.</a:t>
            </a:r>
          </a:p>
          <a:p>
            <a:pPr>
              <a:lnSpc>
                <a:spcPct val="115000"/>
              </a:lnSpc>
            </a:pPr>
            <a:endParaRPr lang="en-US" sz="1300" dirty="0" smtClean="0"/>
          </a:p>
          <a:p>
            <a:pPr>
              <a:lnSpc>
                <a:spcPct val="115000"/>
              </a:lnSpc>
            </a:pPr>
            <a:r>
              <a:rPr lang="en-US" sz="1300" dirty="0" smtClean="0"/>
              <a:t>Connections are needed in order to bring clinical and financial data together in one place and aggregate it to achieve a holistic view of the patient. </a:t>
            </a:r>
          </a:p>
          <a:p>
            <a:pPr>
              <a:lnSpc>
                <a:spcPct val="115000"/>
              </a:lnSpc>
            </a:pPr>
            <a:endParaRPr lang="en-US" sz="1300" dirty="0" smtClean="0"/>
          </a:p>
          <a:p>
            <a:pPr>
              <a:lnSpc>
                <a:spcPct val="115000"/>
              </a:lnSpc>
            </a:pPr>
            <a:r>
              <a:rPr lang="en-US" sz="1300" dirty="0" smtClean="0"/>
              <a:t>Analysis is a critical piece to help risk stratify patients, to discover provider practice patterns, to drive consistent care and to determine the effectiveness of care and how to divide reimbursements among different participants.</a:t>
            </a:r>
          </a:p>
          <a:p>
            <a:pPr>
              <a:lnSpc>
                <a:spcPct val="115000"/>
              </a:lnSpc>
            </a:pPr>
            <a:endParaRPr lang="en-US" sz="1300" dirty="0" smtClean="0"/>
          </a:p>
          <a:p>
            <a:pPr>
              <a:lnSpc>
                <a:spcPct val="115000"/>
              </a:lnSpc>
            </a:pPr>
            <a:r>
              <a:rPr lang="en-US" sz="1300" dirty="0" smtClean="0"/>
              <a:t>Creating a holistic patient view also can drive timely interventions that fill care gaps and allow for the creation of dynamic care plans that can help guide beneficial patient interactions.</a:t>
            </a:r>
          </a:p>
          <a:p>
            <a:pPr>
              <a:lnSpc>
                <a:spcPct val="115000"/>
              </a:lnSpc>
            </a:pPr>
            <a:endParaRPr lang="en-US" sz="1300" dirty="0" smtClean="0"/>
          </a:p>
          <a:p>
            <a:pPr>
              <a:lnSpc>
                <a:spcPct val="115000"/>
              </a:lnSpc>
            </a:pPr>
            <a:r>
              <a:rPr lang="en-US" sz="1300" dirty="0" smtClean="0"/>
              <a:t>The engagement portion can positively impact patients and their families as well as caregivers. On the patient side, portals help patients take control of their health records, learn about their conditions and communicate with providers in a secure environment. Providers can benefit from workflow integration, performance dashboards and intelligent contracting that can help maintain or even improve margins.</a:t>
            </a:r>
          </a:p>
          <a:p>
            <a:pPr>
              <a:lnSpc>
                <a:spcPct val="115000"/>
              </a:lnSpc>
            </a:pPr>
            <a:endParaRPr lang="en-US" sz="1300" dirty="0" smtClean="0"/>
          </a:p>
          <a:p>
            <a:pPr>
              <a:lnSpc>
                <a:spcPct val="115000"/>
              </a:lnSpc>
            </a:pPr>
            <a:r>
              <a:rPr lang="en-US" sz="1300" dirty="0" smtClean="0"/>
              <a:t>Support is the glue, if you will, that undergirds all of these other pieces. Support is needed to identify care models and alternative payment opportunities, gain executive buy-in, build relations among providers, manage financial risk and utilization and – ultimately – fuel the transformation that’s required to provide value-based care.</a:t>
            </a:r>
          </a:p>
          <a:p>
            <a:endParaRPr lang="en-US" dirty="0" smtClean="0"/>
          </a:p>
          <a:p>
            <a:endParaRPr lang="en-US" dirty="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give you a few practical examples of how we are working with our customers, let’s take a look at this graphic. </a:t>
            </a:r>
          </a:p>
          <a:p>
            <a:endParaRPr lang="en-US" dirty="0" smtClean="0"/>
          </a:p>
          <a:p>
            <a:r>
              <a:rPr lang="en-US" dirty="0" smtClean="0"/>
              <a:t>The first example, Emory Healthcare, is a health network that has achieved physician buy-in with data and analytics that focuses in on just the critical metrics. Emory (</a:t>
            </a:r>
            <a:r>
              <a:rPr lang="en-US" i="1" dirty="0" smtClean="0"/>
              <a:t>Cerner customer</a:t>
            </a:r>
            <a:r>
              <a:rPr lang="en-US" dirty="0" smtClean="0"/>
              <a:t>) has been able to reduce data noise by 12%, which allows these physician partners to spend more time caring for patients and less time trying to spot trends.  </a:t>
            </a:r>
          </a:p>
          <a:p>
            <a:endParaRPr lang="en-US" dirty="0" smtClean="0"/>
          </a:p>
          <a:p>
            <a:r>
              <a:rPr lang="en-US" dirty="0" smtClean="0"/>
              <a:t>The second example, Ochsner Health System, in Louisiana has adopted a continuous improvement culture with the help of McKesson technology.  Ochsner (</a:t>
            </a:r>
            <a:r>
              <a:rPr lang="en-US" i="1" dirty="0" smtClean="0"/>
              <a:t>Epic customer</a:t>
            </a:r>
            <a:r>
              <a:rPr lang="en-US" dirty="0" smtClean="0"/>
              <a:t>) is using doctor-led teams – with members from operations, clinical areas and analytics – to break down cultural silos and drive process improvements service line by service line.</a:t>
            </a:r>
          </a:p>
          <a:p>
            <a:endParaRPr lang="en-US" dirty="0" smtClean="0"/>
          </a:p>
          <a:p>
            <a:r>
              <a:rPr lang="en-US" dirty="0" smtClean="0"/>
              <a:t>Finally, a payer and provider collaboration involving AHM in Puerto Rico has brought a 6% reduction in readmissions among a population that’s high in Medicare Advantage and dual-eligible patients. Screenings for breast and colorectal cancers have been dramatically improved, and patient satisfaction is high.</a:t>
            </a:r>
          </a:p>
          <a:p>
            <a:endParaRPr lang="en-US" dirty="0" smtClean="0"/>
          </a:p>
          <a:p>
            <a:endParaRPr lang="en-US" dirty="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spcCol="189701">
            <a:normAutofit/>
          </a:bodyPr>
          <a:lstStyle/>
          <a:p>
            <a:pPr marL="189701" indent="-189701">
              <a:spcBef>
                <a:spcPts val="207"/>
              </a:spcBef>
              <a:spcAft>
                <a:spcPts val="207"/>
              </a:spcAft>
            </a:pPr>
            <a:r>
              <a:rPr lang="en-US" sz="1100" dirty="0" smtClean="0">
                <a:cs typeface="Arial" pitchFamily="34" charset="0"/>
              </a:rPr>
              <a:t>For </a:t>
            </a:r>
            <a:r>
              <a:rPr lang="en-US" sz="1100" b="1" dirty="0" smtClean="0">
                <a:cs typeface="Arial" pitchFamily="34" charset="0"/>
              </a:rPr>
              <a:t>health systems</a:t>
            </a:r>
            <a:r>
              <a:rPr lang="en-US" sz="1100" dirty="0" smtClean="0">
                <a:cs typeface="Arial" pitchFamily="34" charset="0"/>
              </a:rPr>
              <a:t> we offer the following </a:t>
            </a:r>
            <a:r>
              <a:rPr lang="en-US" sz="1100" i="1" dirty="0" smtClean="0">
                <a:cs typeface="Arial" pitchFamily="34" charset="0"/>
              </a:rPr>
              <a:t>IT solutions</a:t>
            </a:r>
            <a:r>
              <a:rPr lang="en-US" sz="1100" dirty="0" smtClean="0">
                <a:cs typeface="Arial" pitchFamily="34" charset="0"/>
              </a:rPr>
              <a:t>:</a:t>
            </a:r>
          </a:p>
          <a:p>
            <a:pPr marL="189701" indent="-189701">
              <a:spcBef>
                <a:spcPts val="207"/>
              </a:spcBef>
              <a:spcAft>
                <a:spcPts val="207"/>
              </a:spcAft>
              <a:buFont typeface="Arial" pitchFamily="34" charset="0"/>
              <a:buChar char="•"/>
            </a:pPr>
            <a:r>
              <a:rPr lang="en-US" sz="1100" dirty="0" smtClean="0">
                <a:cs typeface="Arial" pitchFamily="34" charset="0"/>
              </a:rPr>
              <a:t>McKesson Population Manager™</a:t>
            </a:r>
          </a:p>
          <a:p>
            <a:pPr marL="189701" indent="-189701">
              <a:spcBef>
                <a:spcPts val="207"/>
              </a:spcBef>
              <a:spcAft>
                <a:spcPts val="207"/>
              </a:spcAft>
              <a:buFont typeface="Arial" pitchFamily="34" charset="0"/>
              <a:buChar char="•"/>
            </a:pPr>
            <a:r>
              <a:rPr lang="en-US" sz="1100" dirty="0" smtClean="0">
                <a:cs typeface="Arial" pitchFamily="34" charset="0"/>
              </a:rPr>
              <a:t>McKesson Risk Manager™</a:t>
            </a:r>
          </a:p>
          <a:p>
            <a:pPr marL="189701" indent="-189701">
              <a:spcBef>
                <a:spcPts val="207"/>
              </a:spcBef>
              <a:spcAft>
                <a:spcPts val="207"/>
              </a:spcAft>
              <a:buFont typeface="Arial" pitchFamily="34" charset="0"/>
              <a:buChar char="•"/>
            </a:pPr>
            <a:r>
              <a:rPr lang="en-US" sz="1100" dirty="0" smtClean="0">
                <a:cs typeface="Arial" pitchFamily="34" charset="0"/>
              </a:rPr>
              <a:t>McKesson Care Manager™ (Currently in development)</a:t>
            </a:r>
          </a:p>
          <a:p>
            <a:pPr marL="189701" indent="-189701">
              <a:spcBef>
                <a:spcPts val="207"/>
              </a:spcBef>
              <a:spcAft>
                <a:spcPts val="207"/>
              </a:spcAft>
            </a:pPr>
            <a:r>
              <a:rPr lang="en-US" sz="1100" dirty="0" smtClean="0">
                <a:cs typeface="Arial" pitchFamily="34" charset="0"/>
              </a:rPr>
              <a:t>We also offer a </a:t>
            </a:r>
            <a:r>
              <a:rPr lang="en-US" sz="1100" i="1" dirty="0" smtClean="0">
                <a:cs typeface="Arial" pitchFamily="34" charset="0"/>
              </a:rPr>
              <a:t>wide range of services </a:t>
            </a:r>
            <a:r>
              <a:rPr lang="en-US" sz="1100" dirty="0" smtClean="0">
                <a:cs typeface="Arial" pitchFamily="34" charset="0"/>
              </a:rPr>
              <a:t>to assist organizations in their transformation; including both project-based and long term service arrangements:</a:t>
            </a:r>
          </a:p>
          <a:p>
            <a:pPr marL="189701" lvl="2" indent="-189701">
              <a:spcBef>
                <a:spcPts val="207"/>
              </a:spcBef>
              <a:spcAft>
                <a:spcPts val="207"/>
              </a:spcAft>
              <a:buFont typeface="Arial" pitchFamily="34" charset="0"/>
              <a:buChar char="•"/>
            </a:pPr>
            <a:r>
              <a:rPr lang="en-US" sz="1100" dirty="0" smtClean="0">
                <a:cs typeface="Arial" pitchFamily="34" charset="0"/>
              </a:rPr>
              <a:t>Executive  alignment, technology rollout, opportunity identification,  benchmarks </a:t>
            </a:r>
          </a:p>
          <a:p>
            <a:pPr marL="189701" lvl="2" indent="-189701">
              <a:spcBef>
                <a:spcPts val="207"/>
              </a:spcBef>
              <a:spcAft>
                <a:spcPts val="207"/>
              </a:spcAft>
              <a:buFont typeface="Arial" pitchFamily="34" charset="0"/>
              <a:buChar char="•"/>
            </a:pPr>
            <a:r>
              <a:rPr lang="en-US" sz="1100" dirty="0" smtClean="0">
                <a:cs typeface="Arial" pitchFamily="34" charset="0"/>
              </a:rPr>
              <a:t>Advisory support for care models, care team, and payment models</a:t>
            </a:r>
          </a:p>
          <a:p>
            <a:pPr marL="189701" lvl="2" indent="-189701">
              <a:spcBef>
                <a:spcPts val="207"/>
              </a:spcBef>
              <a:spcAft>
                <a:spcPts val="207"/>
              </a:spcAft>
              <a:buFont typeface="Arial" pitchFamily="34" charset="0"/>
              <a:buChar char="•"/>
            </a:pPr>
            <a:r>
              <a:rPr lang="en-US" sz="1100" dirty="0" smtClean="0">
                <a:cs typeface="Arial" pitchFamily="34" charset="0"/>
              </a:rPr>
              <a:t>Physician network development &amp; operations</a:t>
            </a:r>
          </a:p>
          <a:p>
            <a:pPr marL="189701" lvl="2" indent="-189701">
              <a:spcBef>
                <a:spcPts val="207"/>
              </a:spcBef>
              <a:spcAft>
                <a:spcPts val="207"/>
              </a:spcAft>
              <a:buFont typeface="Arial" pitchFamily="34" charset="0"/>
              <a:buChar char="•"/>
            </a:pPr>
            <a:r>
              <a:rPr lang="en-US" sz="1100" dirty="0" smtClean="0">
                <a:cs typeface="Arial" pitchFamily="34" charset="0"/>
              </a:rPr>
              <a:t>Financial risk &amp; utilization management</a:t>
            </a:r>
          </a:p>
          <a:p>
            <a:pPr marL="189701" lvl="2" indent="-189701">
              <a:spcBef>
                <a:spcPts val="207"/>
              </a:spcBef>
              <a:spcAft>
                <a:spcPts val="207"/>
              </a:spcAft>
              <a:buFont typeface="Arial" pitchFamily="34" charset="0"/>
              <a:buChar char="•"/>
            </a:pPr>
            <a:r>
              <a:rPr lang="en-US" sz="1100" dirty="0" smtClean="0">
                <a:cs typeface="Arial" pitchFamily="34" charset="0"/>
              </a:rPr>
              <a:t>Practice transformation</a:t>
            </a:r>
          </a:p>
          <a:p>
            <a:pPr marL="189701" lvl="2" indent="-189701">
              <a:spcBef>
                <a:spcPts val="207"/>
              </a:spcBef>
              <a:spcAft>
                <a:spcPts val="207"/>
              </a:spcAft>
              <a:buFont typeface="Arial" pitchFamily="34" charset="0"/>
              <a:buChar char="•"/>
            </a:pPr>
            <a:r>
              <a:rPr lang="en-US" sz="1100" dirty="0" smtClean="0">
                <a:cs typeface="Arial" pitchFamily="34" charset="0"/>
              </a:rPr>
              <a:t>Care coordination</a:t>
            </a:r>
          </a:p>
          <a:p>
            <a:pPr marL="189701" lvl="2" indent="-189701">
              <a:spcBef>
                <a:spcPts val="207"/>
              </a:spcBef>
              <a:spcAft>
                <a:spcPts val="207"/>
              </a:spcAft>
              <a:buFont typeface="Arial" pitchFamily="34" charset="0"/>
              <a:buChar char="•"/>
            </a:pPr>
            <a:r>
              <a:rPr lang="en-US" sz="1100" dirty="0" smtClean="0">
                <a:cs typeface="Arial" pitchFamily="34" charset="0"/>
              </a:rPr>
              <a:t>Administrative services</a:t>
            </a:r>
          </a:p>
          <a:p>
            <a:pPr marL="189701" lvl="2" indent="-189701">
              <a:spcBef>
                <a:spcPts val="207"/>
              </a:spcBef>
              <a:spcAft>
                <a:spcPts val="207"/>
              </a:spcAft>
              <a:buFont typeface="Arial" pitchFamily="34" charset="0"/>
              <a:buChar char="•"/>
            </a:pPr>
            <a:r>
              <a:rPr lang="en-US" sz="1100" dirty="0" smtClean="0">
                <a:cs typeface="Arial" pitchFamily="34" charset="0"/>
              </a:rPr>
              <a:t>Specialized services including program development and ROI analysis</a:t>
            </a:r>
          </a:p>
          <a:p>
            <a:pPr marL="189701" lvl="2" indent="-189701">
              <a:spcBef>
                <a:spcPts val="207"/>
              </a:spcBef>
              <a:spcAft>
                <a:spcPts val="207"/>
              </a:spcAft>
            </a:pPr>
            <a:endParaRPr lang="en-US" sz="1100" dirty="0" smtClean="0">
              <a:cs typeface="Arial" pitchFamily="34" charset="0"/>
            </a:endParaRPr>
          </a:p>
          <a:p>
            <a:pPr marL="189701" lvl="2" indent="-189701">
              <a:spcBef>
                <a:spcPts val="207"/>
              </a:spcBef>
              <a:spcAft>
                <a:spcPts val="207"/>
              </a:spcAft>
            </a:pPr>
            <a:r>
              <a:rPr lang="en-US" sz="1100" dirty="0" smtClean="0">
                <a:cs typeface="Arial" pitchFamily="34" charset="0"/>
              </a:rPr>
              <a:t>In addition to our solutions that address the at risk care organization, (the other side of the coin - care vs. reimbursement) McKesson also has deep expertise and a very robust suite of IT applications and content for payers/health plans, including:</a:t>
            </a:r>
          </a:p>
          <a:p>
            <a:pPr marL="189701" indent="-189701">
              <a:spcBef>
                <a:spcPts val="207"/>
              </a:spcBef>
              <a:spcAft>
                <a:spcPts val="207"/>
              </a:spcAft>
              <a:buFont typeface="Arial" pitchFamily="34" charset="0"/>
              <a:buChar char="•"/>
            </a:pPr>
            <a:r>
              <a:rPr lang="en-US" sz="1100" dirty="0" smtClean="0">
                <a:cs typeface="Arial" pitchFamily="34" charset="0"/>
              </a:rPr>
              <a:t>InterQual</a:t>
            </a:r>
            <a:r>
              <a:rPr lang="en-US" sz="1100" baseline="30000" dirty="0" smtClean="0">
                <a:cs typeface="Arial" pitchFamily="34" charset="0"/>
              </a:rPr>
              <a:t>®</a:t>
            </a:r>
            <a:r>
              <a:rPr lang="en-US" sz="1100" dirty="0" smtClean="0">
                <a:cs typeface="Arial" pitchFamily="34" charset="0"/>
              </a:rPr>
              <a:t> &amp; CareEnhance</a:t>
            </a:r>
            <a:r>
              <a:rPr lang="en-US" sz="1100" baseline="30000" dirty="0" smtClean="0">
                <a:cs typeface="Arial" pitchFamily="34" charset="0"/>
              </a:rPr>
              <a:t>®</a:t>
            </a:r>
            <a:r>
              <a:rPr lang="en-US" sz="1100" dirty="0" smtClean="0">
                <a:cs typeface="Arial" pitchFamily="34" charset="0"/>
              </a:rPr>
              <a:t> Review Manager</a:t>
            </a:r>
          </a:p>
          <a:p>
            <a:pPr marL="189701" indent="-189701">
              <a:spcBef>
                <a:spcPts val="207"/>
              </a:spcBef>
              <a:spcAft>
                <a:spcPts val="207"/>
              </a:spcAft>
              <a:buFont typeface="Arial" pitchFamily="34" charset="0"/>
              <a:buChar char="•"/>
            </a:pPr>
            <a:r>
              <a:rPr lang="en-US" sz="1100" dirty="0" smtClean="0">
                <a:cs typeface="Arial" pitchFamily="34" charset="0"/>
              </a:rPr>
              <a:t>Clear Coverage™ &amp; Clear Orders™</a:t>
            </a:r>
          </a:p>
          <a:p>
            <a:pPr marL="189701" indent="-189701">
              <a:spcBef>
                <a:spcPts val="207"/>
              </a:spcBef>
              <a:spcAft>
                <a:spcPts val="207"/>
              </a:spcAft>
              <a:buFont typeface="Arial" pitchFamily="34" charset="0"/>
              <a:buChar char="•"/>
            </a:pPr>
            <a:r>
              <a:rPr lang="en-US" sz="1100" dirty="0" smtClean="0">
                <a:cs typeface="Arial" pitchFamily="34" charset="0"/>
              </a:rPr>
              <a:t>ClaimsXten™</a:t>
            </a:r>
          </a:p>
          <a:p>
            <a:pPr marL="189701" indent="-189701">
              <a:spcBef>
                <a:spcPts val="207"/>
              </a:spcBef>
              <a:spcAft>
                <a:spcPts val="207"/>
              </a:spcAft>
              <a:buFont typeface="Arial" pitchFamily="34" charset="0"/>
              <a:buChar char="•"/>
            </a:pPr>
            <a:r>
              <a:rPr lang="en-US" sz="1100" dirty="0" smtClean="0">
                <a:cs typeface="Arial" pitchFamily="34" charset="0"/>
              </a:rPr>
              <a:t>ClaimCheck</a:t>
            </a:r>
            <a:r>
              <a:rPr lang="en-US" sz="1100" baseline="30000" dirty="0" smtClean="0">
                <a:cs typeface="Arial" pitchFamily="34" charset="0"/>
              </a:rPr>
              <a:t>TM</a:t>
            </a:r>
            <a:endParaRPr lang="en-US" sz="1100" dirty="0" smtClean="0">
              <a:cs typeface="Arial" pitchFamily="34" charset="0"/>
            </a:endParaRPr>
          </a:p>
          <a:p>
            <a:pPr marL="189701" indent="-189701">
              <a:spcBef>
                <a:spcPts val="207"/>
              </a:spcBef>
              <a:spcAft>
                <a:spcPts val="207"/>
              </a:spcAft>
              <a:buFont typeface="Arial" pitchFamily="34" charset="0"/>
              <a:buChar char="•"/>
            </a:pPr>
            <a:r>
              <a:rPr lang="en-US" sz="1100" dirty="0" smtClean="0">
                <a:cs typeface="Arial" pitchFamily="34" charset="0"/>
              </a:rPr>
              <a:t>InvestiClaim</a:t>
            </a:r>
            <a:r>
              <a:rPr lang="en-US" sz="1100" baseline="30000" dirty="0" smtClean="0">
                <a:cs typeface="Arial" pitchFamily="34" charset="0"/>
              </a:rPr>
              <a:t>®</a:t>
            </a:r>
            <a:endParaRPr lang="en-US" sz="1100" dirty="0" smtClean="0">
              <a:cs typeface="Arial" pitchFamily="34" charset="0"/>
            </a:endParaRPr>
          </a:p>
          <a:p>
            <a:pPr marL="189701" indent="-189701">
              <a:spcBef>
                <a:spcPts val="207"/>
              </a:spcBef>
              <a:spcAft>
                <a:spcPts val="207"/>
              </a:spcAft>
              <a:buFont typeface="Arial" pitchFamily="34" charset="0"/>
              <a:buChar char="•"/>
            </a:pPr>
            <a:r>
              <a:rPr lang="en-US" sz="1100" dirty="0" smtClean="0">
                <a:cs typeface="Arial" pitchFamily="34" charset="0"/>
              </a:rPr>
              <a:t>Contract Manager &amp; Provider Manager</a:t>
            </a:r>
          </a:p>
          <a:p>
            <a:pPr marL="189701" indent="-189701">
              <a:spcBef>
                <a:spcPts val="207"/>
              </a:spcBef>
              <a:spcAft>
                <a:spcPts val="207"/>
              </a:spcAft>
              <a:buFont typeface="Arial" pitchFamily="34" charset="0"/>
              <a:buChar char="•"/>
            </a:pPr>
            <a:r>
              <a:rPr lang="en-US" sz="1100" dirty="0" smtClean="0">
                <a:cs typeface="Arial" pitchFamily="34" charset="0"/>
              </a:rPr>
              <a:t>McKesson Reimbursement Manager™</a:t>
            </a:r>
          </a:p>
          <a:p>
            <a:pPr marL="189701" indent="-189701">
              <a:spcBef>
                <a:spcPts val="207"/>
              </a:spcBef>
              <a:spcAft>
                <a:spcPts val="207"/>
              </a:spcAft>
              <a:buFont typeface="Arial" pitchFamily="34" charset="0"/>
              <a:buChar char="•"/>
            </a:pPr>
            <a:r>
              <a:rPr lang="en-US" sz="1100" dirty="0" smtClean="0">
                <a:cs typeface="Arial" pitchFamily="34" charset="0"/>
              </a:rPr>
              <a:t>McKesson Episode Management™</a:t>
            </a:r>
          </a:p>
          <a:p>
            <a:pPr marL="189701" indent="-189701" defTabSz="948507">
              <a:spcBef>
                <a:spcPts val="207"/>
              </a:spcBef>
              <a:spcAft>
                <a:spcPts val="207"/>
              </a:spcAft>
              <a:buFont typeface="Arial" pitchFamily="34" charset="0"/>
              <a:buChar char="•"/>
              <a:defRPr/>
            </a:pPr>
            <a:r>
              <a:rPr lang="en-US" sz="1100" dirty="0" smtClean="0">
                <a:cs typeface="Arial" pitchFamily="34" charset="0"/>
              </a:rPr>
              <a:t>McKesson VITAL Nurse Advice Line</a:t>
            </a:r>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To sum up, McKesson occupies a unique place in healthcare, with tools and competencies in the four key markets: Hospitals, Payers, Physicians and Retail Pharmacies. This multi-stakeholder perspective in working with payers and providers in the transition to value-based care brings McKesson a differentiated advantage that helps us to best support our customers.</a:t>
            </a:r>
          </a:p>
          <a:p>
            <a:pPr lvl="0"/>
            <a:endParaRPr lang="en-US" dirty="0" smtClean="0"/>
          </a:p>
          <a:p>
            <a:r>
              <a:rPr lang="en-US" dirty="0" smtClean="0"/>
              <a:t>As our clients are vertically and horizontally expanding and integrating, we can support their expanded needs and serve as a connection point. McKesson’s solutions focus on supporting their ability to efficiently deliver on the core competencies required to be successful. For decades those competencies were distinct, defined by market segment. But as lines blur and roles expand McKesson can transfer our knowledge and solutions to support the new normal and facilitate connections across these market segments.</a:t>
            </a:r>
          </a:p>
          <a:p>
            <a:endParaRPr lang="en-US" dirty="0" smtClean="0"/>
          </a:p>
          <a:p>
            <a:endParaRPr lang="en-US" dirty="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indent="-190138">
              <a:spcBef>
                <a:spcPts val="623"/>
              </a:spcBef>
              <a:spcAft>
                <a:spcPts val="623"/>
              </a:spcAft>
            </a:pPr>
            <a:r>
              <a:rPr lang="en-US" sz="1100" dirty="0" smtClean="0"/>
              <a:t>Today within MTS we have 5 focused businesses</a:t>
            </a:r>
          </a:p>
          <a:p>
            <a:pPr marL="190138" indent="-190138">
              <a:spcBef>
                <a:spcPts val="623"/>
              </a:spcBef>
              <a:spcAft>
                <a:spcPts val="623"/>
              </a:spcAft>
              <a:buFont typeface="Arial" pitchFamily="34" charset="0"/>
              <a:buChar char="•"/>
            </a:pPr>
            <a:r>
              <a:rPr lang="en-US" sz="1100" dirty="0" smtClean="0"/>
              <a:t>IWS and EIS are our large Hospital based franchises. Hospitals traditional business models will be stressed going forward and they will need to drive out costs.</a:t>
            </a:r>
          </a:p>
          <a:p>
            <a:pPr marL="190138" indent="-190138">
              <a:spcBef>
                <a:spcPts val="623"/>
              </a:spcBef>
              <a:spcAft>
                <a:spcPts val="623"/>
              </a:spcAft>
              <a:buFont typeface="Arial" pitchFamily="34" charset="0"/>
              <a:buChar char="•"/>
            </a:pPr>
            <a:r>
              <a:rPr lang="en-US" sz="1100" dirty="0" smtClean="0"/>
              <a:t>EIS is the business that develops our EHR and revenue cycle products. EIS is managing the consolidation of the our two EHR ‘s on to a single platform. This is a multiyear effort. The Paragon product is an industry leading product with a much lower TCO which will be critical going forward. </a:t>
            </a:r>
          </a:p>
          <a:p>
            <a:pPr marL="190138" indent="-190138" defTabSz="966470">
              <a:spcBef>
                <a:spcPts val="623"/>
              </a:spcBef>
              <a:spcAft>
                <a:spcPts val="623"/>
              </a:spcAft>
              <a:buFont typeface="Arial" pitchFamily="34" charset="0"/>
              <a:buChar char="•"/>
              <a:defRPr/>
            </a:pPr>
            <a:r>
              <a:rPr lang="en-US" sz="1100" dirty="0" smtClean="0"/>
              <a:t>IWS is a very profitable Imaging franchise and is traditionally sold outside of the EHR. The challenge here is to continue to innovate ahead of the EHR vendors.</a:t>
            </a:r>
          </a:p>
          <a:p>
            <a:pPr marL="190138" indent="-190138" defTabSz="966470">
              <a:spcBef>
                <a:spcPts val="623"/>
              </a:spcBef>
              <a:spcAft>
                <a:spcPts val="623"/>
              </a:spcAft>
              <a:buFont typeface="Arial" pitchFamily="34" charset="0"/>
              <a:buChar char="•"/>
              <a:defRPr/>
            </a:pPr>
            <a:r>
              <a:rPr lang="en-US" sz="1100" dirty="0" smtClean="0"/>
              <a:t>MHS  is focused  both on the needs of payers and the large health systems for UM and revenue cycle needs. MHS is bringing these two competencies together to build out solutions to help payers and providers transition to contracting and managing value based reimbursement. MHS is also uniquely positioned to manage and reduce the administrative complexity that exists in the current reimbursement model. MHS is one of our primary growth drivers.</a:t>
            </a:r>
          </a:p>
          <a:p>
            <a:pPr marL="190138" indent="-190138" defTabSz="966470">
              <a:spcBef>
                <a:spcPts val="623"/>
              </a:spcBef>
              <a:spcAft>
                <a:spcPts val="623"/>
              </a:spcAft>
              <a:buFont typeface="Arial" pitchFamily="34" charset="0"/>
              <a:buChar char="•"/>
              <a:defRPr/>
            </a:pPr>
            <a:r>
              <a:rPr lang="en-US" sz="1100" dirty="0" smtClean="0"/>
              <a:t>CCA is focused on building out the analytics, connectivity and services hospitals will need to make the transition to value based delivery. (pop mgt)</a:t>
            </a:r>
          </a:p>
          <a:p>
            <a:pPr marL="190138" indent="-190138" defTabSz="966470">
              <a:spcBef>
                <a:spcPts val="623"/>
              </a:spcBef>
              <a:spcAft>
                <a:spcPts val="623"/>
              </a:spcAft>
              <a:buFont typeface="Arial" pitchFamily="34" charset="0"/>
              <a:buChar char="•"/>
              <a:defRPr/>
            </a:pPr>
            <a:r>
              <a:rPr lang="en-US" sz="1100" dirty="0" smtClean="0"/>
              <a:t>BPS is also focused on building out tools, services and analytics physicians will need to make the transition to risk. BPS is built upon a core competency in managing physician practices which will be key in an era of increasing complexity. (Rev cycle outsourcing services)</a:t>
            </a:r>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spcAft>
                <a:spcPts val="623"/>
              </a:spcAft>
            </a:pPr>
            <a:r>
              <a:rPr lang="en-US" dirty="0" smtClean="0">
                <a:ea typeface="ＭＳ Ｐゴシック" pitchFamily="34" charset="-128"/>
              </a:rPr>
              <a:t>An introduction to McKesson</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As America</a:t>
            </a:r>
            <a:r>
              <a:rPr lang="ja-JP" altLang="en-US" smtClean="0">
                <a:cs typeface="Arial" pitchFamily="34" charset="0"/>
              </a:rPr>
              <a:t>’</a:t>
            </a:r>
            <a:r>
              <a:rPr lang="en-US" altLang="ja-JP" dirty="0" smtClean="0">
                <a:cs typeface="Arial" pitchFamily="34" charset="0"/>
              </a:rPr>
              <a:t>s oldest and largest healthcare services company, McKesson has been focusing on healthcare for 180 years.</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Today we rank 14th on Fortune</a:t>
            </a:r>
            <a:r>
              <a:rPr lang="ja-JP" altLang="en-US" smtClean="0">
                <a:cs typeface="Arial" pitchFamily="34" charset="0"/>
              </a:rPr>
              <a:t>’</a:t>
            </a:r>
            <a:r>
              <a:rPr lang="en-US" altLang="ja-JP" dirty="0" smtClean="0">
                <a:cs typeface="Arial" pitchFamily="34" charset="0"/>
              </a:rPr>
              <a:t>s list of the nation’s largest companies, with over $122 billion in annual revenues.</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We employ more than 40,000 people throughout North America, Europe and Asia.</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We distribute pharmaceuticals and medical supplies to retail pharmacies, hospitals and health systems.</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And we provide software, automation, services and consulting to hospitals, physician offices, imaging centers, home healthcare agencies and payers.</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Nobody knows healthcare better.</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From our unique vantage point across the entire healthcare system, we see changes and challenges.</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But we also see a path forward.</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Together with our customers and partners, we are creating a sustainable future for healthcare.</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Together we are charting a course to Better Health…</a:t>
            </a:r>
          </a:p>
        </p:txBody>
      </p:sp>
      <p:sp>
        <p:nvSpPr>
          <p:cNvPr id="7"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8"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We have leadership positions in pharmaceutical distribution and healthcare technology solutions.</a:t>
            </a:r>
          </a:p>
          <a:p>
            <a:pPr marL="236022" lvl="1" indent="-236022" defTabSz="950689">
              <a:spcBef>
                <a:spcPts val="416"/>
              </a:spcBef>
              <a:spcAft>
                <a:spcPts val="416"/>
              </a:spcAft>
              <a:buSzPct val="120000"/>
              <a:buFont typeface="Arial" pitchFamily="34" charset="0"/>
              <a:buChar char="•"/>
            </a:pPr>
            <a:r>
              <a:rPr lang="en-US" altLang="ja-JP" dirty="0" smtClean="0">
                <a:cs typeface="Arial" pitchFamily="34" charset="0"/>
              </a:rPr>
              <a:t> McKesson Technology Solutions will be the focus of our discussion today</a:t>
            </a:r>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0689">
              <a:defRPr/>
            </a:pPr>
            <a:r>
              <a:rPr lang="en-US" dirty="0" smtClean="0"/>
              <a:t>So as I mentioned a few minutes ago, we have been thinking about this very carefully, and in the process have been looking across our portfolio to figure out how to best assist organizations in this journey. So as part of our Better Health 2020™ strategy, we’ve identified four critical success factors that are fundamental to the advancement and vitality of any organization. </a:t>
            </a:r>
          </a:p>
          <a:p>
            <a:endParaRPr lang="en-US" dirty="0" smtClean="0"/>
          </a:p>
          <a:p>
            <a:r>
              <a:rPr lang="en-US" dirty="0" smtClean="0"/>
              <a:t>The first is to </a:t>
            </a:r>
            <a:r>
              <a:rPr lang="en-US" b="1" dirty="0" smtClean="0"/>
              <a:t>manage your core operations</a:t>
            </a:r>
            <a:r>
              <a:rPr lang="en-US" dirty="0" smtClean="0"/>
              <a:t> – the fundamental blocking and tackling that supports your business. </a:t>
            </a:r>
          </a:p>
          <a:p>
            <a:pPr lvl="0"/>
            <a:endParaRPr lang="en-US" dirty="0" smtClean="0"/>
          </a:p>
          <a:p>
            <a:r>
              <a:rPr lang="en-US" dirty="0" smtClean="0"/>
              <a:t>The second area is to continually make improvements</a:t>
            </a:r>
            <a:r>
              <a:rPr lang="en-US" b="1" dirty="0" smtClean="0"/>
              <a:t> </a:t>
            </a:r>
            <a:r>
              <a:rPr lang="en-US" dirty="0" smtClean="0"/>
              <a:t>by leveraging analytics to </a:t>
            </a:r>
            <a:r>
              <a:rPr lang="en-US" b="1" dirty="0" smtClean="0"/>
              <a:t>optimize performance and quality</a:t>
            </a:r>
            <a:r>
              <a:rPr lang="en-US" dirty="0" smtClean="0"/>
              <a:t>. </a:t>
            </a:r>
          </a:p>
          <a:p>
            <a:endParaRPr lang="en-US" dirty="0" smtClean="0"/>
          </a:p>
          <a:p>
            <a:r>
              <a:rPr lang="en-US" dirty="0" smtClean="0"/>
              <a:t>Another core behavior we’re seeing is consolidation – not that consolidation is a new story, but it has certainly continued to accelerate both vertically and horizontally in the market.  We’re seeing customers go into what we call a </a:t>
            </a:r>
            <a:r>
              <a:rPr lang="en-US" b="1" dirty="0" smtClean="0"/>
              <a:t>unification phase</a:t>
            </a:r>
            <a:r>
              <a:rPr lang="en-US" dirty="0" smtClean="0"/>
              <a:t>. It is no longer sufficient to be a holding company, having these components and owning market share, or to operate independently of another stakeholder involved in managing care. </a:t>
            </a:r>
          </a:p>
          <a:p>
            <a:pPr lvl="0"/>
            <a:r>
              <a:rPr lang="en-US" dirty="0" smtClean="0"/>
              <a:t> </a:t>
            </a:r>
          </a:p>
          <a:p>
            <a:r>
              <a:rPr lang="en-US" dirty="0" smtClean="0"/>
              <a:t>Last of these “jobs to be done” is the recognition that we are in process of a </a:t>
            </a:r>
            <a:r>
              <a:rPr lang="en-US" b="1" dirty="0" smtClean="0"/>
              <a:t>transformation to value-based care</a:t>
            </a:r>
            <a:r>
              <a:rPr lang="en-US" dirty="0" smtClean="0"/>
              <a:t>. </a:t>
            </a:r>
          </a:p>
          <a:p>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dirty="0" smtClean="0"/>
              <a:t>McKesson</a:t>
            </a:r>
            <a:endParaRPr lang="en-US" dirty="0"/>
          </a:p>
        </p:txBody>
      </p:sp>
      <p:sp>
        <p:nvSpPr>
          <p:cNvPr id="5" name="Date Placeholder 4"/>
          <p:cNvSpPr>
            <a:spLocks noGrp="1"/>
          </p:cNvSpPr>
          <p:nvPr>
            <p:ph type="dt" idx="11"/>
          </p:nvPr>
        </p:nvSpPr>
        <p:spPr/>
        <p:txBody>
          <a:bodyPr/>
          <a:lstStyle/>
          <a:p>
            <a:pPr>
              <a:defRPr/>
            </a:pPr>
            <a:fld id="{5B4259DC-9F01-4262-9F20-CD5AD28768CD}" type="datetime8">
              <a:rPr lang="en-US" smtClean="0"/>
              <a:pPr>
                <a:defRPr/>
              </a:pPr>
              <a:t>5/1/2014 5:57 PM</a:t>
            </a:fld>
            <a:endParaRPr lang="en-US" dirty="0"/>
          </a:p>
        </p:txBody>
      </p:sp>
      <p:sp>
        <p:nvSpPr>
          <p:cNvPr id="8"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9"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 xmlns:p14="http://schemas.microsoft.com/office/powerpoint/2010/main" val="150639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noAutofit/>
          </a:bodyPr>
          <a:lstStyle/>
          <a:p>
            <a:pPr>
              <a:spcBef>
                <a:spcPts val="104"/>
              </a:spcBef>
              <a:spcAft>
                <a:spcPts val="104"/>
              </a:spcAft>
            </a:pPr>
            <a:r>
              <a:rPr lang="en-US" sz="800" dirty="0" smtClean="0">
                <a:cs typeface="Arial" pitchFamily="34" charset="0"/>
              </a:rPr>
              <a:t>McKesson has a wide and deep solution set that spans the major market segments:</a:t>
            </a:r>
          </a:p>
          <a:p>
            <a:pPr>
              <a:spcBef>
                <a:spcPts val="104"/>
              </a:spcBef>
              <a:spcAft>
                <a:spcPts val="104"/>
              </a:spcAft>
            </a:pPr>
            <a:endParaRPr lang="en-US" sz="800" dirty="0" smtClean="0">
              <a:cs typeface="Arial" pitchFamily="34" charset="0"/>
            </a:endParaRPr>
          </a:p>
          <a:p>
            <a:pPr>
              <a:spcBef>
                <a:spcPts val="104"/>
              </a:spcBef>
              <a:spcAft>
                <a:spcPts val="104"/>
              </a:spcAft>
            </a:pPr>
            <a:r>
              <a:rPr lang="en-US" sz="800" b="1" dirty="0" smtClean="0">
                <a:cs typeface="Arial" pitchFamily="34" charset="0"/>
              </a:rPr>
              <a:t>HOSPITALS</a:t>
            </a:r>
          </a:p>
          <a:p>
            <a:pPr>
              <a:spcBef>
                <a:spcPts val="104"/>
              </a:spcBef>
              <a:spcAft>
                <a:spcPts val="104"/>
              </a:spcAft>
              <a:buFont typeface="Arial" pitchFamily="34" charset="0"/>
              <a:buChar char="•"/>
            </a:pPr>
            <a:r>
              <a:rPr lang="en-US" sz="800" dirty="0" smtClean="0">
                <a:cs typeface="Arial" pitchFamily="34" charset="0"/>
              </a:rPr>
              <a:t> Comprehensive financial, clinical and operational</a:t>
            </a:r>
          </a:p>
          <a:p>
            <a:pPr>
              <a:spcBef>
                <a:spcPts val="104"/>
              </a:spcBef>
              <a:spcAft>
                <a:spcPts val="104"/>
              </a:spcAft>
              <a:buFont typeface="Arial" pitchFamily="34" charset="0"/>
              <a:buChar char="•"/>
            </a:pPr>
            <a:r>
              <a:rPr lang="en-US" sz="800" dirty="0" smtClean="0">
                <a:cs typeface="Arial" pitchFamily="34" charset="0"/>
              </a:rPr>
              <a:t> Capacity management to predict patient demand</a:t>
            </a:r>
          </a:p>
          <a:p>
            <a:pPr>
              <a:spcBef>
                <a:spcPts val="104"/>
              </a:spcBef>
              <a:spcAft>
                <a:spcPts val="104"/>
              </a:spcAft>
              <a:buFont typeface="Arial" pitchFamily="34" charset="0"/>
              <a:buChar char="•"/>
            </a:pPr>
            <a:r>
              <a:rPr lang="en-US" sz="800" dirty="0" smtClean="0">
                <a:cs typeface="Arial" pitchFamily="34" charset="0"/>
              </a:rPr>
              <a:t> Quality management to ensure effective care outcomes</a:t>
            </a:r>
          </a:p>
          <a:p>
            <a:pPr>
              <a:spcBef>
                <a:spcPts val="104"/>
              </a:spcBef>
              <a:spcAft>
                <a:spcPts val="104"/>
              </a:spcAft>
            </a:pPr>
            <a:r>
              <a:rPr lang="en-US" sz="800" u="sng" dirty="0" smtClean="0">
                <a:cs typeface="Arial" pitchFamily="34" charset="0"/>
              </a:rPr>
              <a:t>Solutions</a:t>
            </a:r>
          </a:p>
          <a:p>
            <a:pPr>
              <a:spcBef>
                <a:spcPts val="104"/>
              </a:spcBef>
              <a:spcAft>
                <a:spcPts val="104"/>
              </a:spcAft>
              <a:buFont typeface="Arial" pitchFamily="34" charset="0"/>
              <a:buChar char="•"/>
            </a:pPr>
            <a:r>
              <a:rPr lang="en-US" sz="800" dirty="0" smtClean="0">
                <a:cs typeface="Arial" pitchFamily="34" charset="0"/>
              </a:rPr>
              <a:t> McKesson Performance Analytics</a:t>
            </a:r>
          </a:p>
          <a:p>
            <a:pPr>
              <a:spcBef>
                <a:spcPts val="104"/>
              </a:spcBef>
              <a:spcAft>
                <a:spcPts val="104"/>
              </a:spcAft>
              <a:buFont typeface="Arial" pitchFamily="34" charset="0"/>
              <a:buChar char="•"/>
            </a:pPr>
            <a:r>
              <a:rPr lang="en-US" sz="800" dirty="0" smtClean="0">
                <a:cs typeface="Arial" pitchFamily="34" charset="0"/>
              </a:rPr>
              <a:t> McKesson Analytics Explorer™</a:t>
            </a:r>
          </a:p>
          <a:p>
            <a:pPr>
              <a:spcBef>
                <a:spcPts val="104"/>
              </a:spcBef>
              <a:spcAft>
                <a:spcPts val="104"/>
              </a:spcAft>
              <a:buFont typeface="Arial" pitchFamily="34" charset="0"/>
              <a:buChar char="•"/>
            </a:pPr>
            <a:r>
              <a:rPr lang="en-US" sz="800" dirty="0" smtClean="0">
                <a:cs typeface="Arial" pitchFamily="34" charset="0"/>
              </a:rPr>
              <a:t> InterQual</a:t>
            </a:r>
            <a:r>
              <a:rPr lang="en-US" sz="800" baseline="30000" dirty="0" smtClean="0">
                <a:cs typeface="Arial" pitchFamily="34" charset="0"/>
              </a:rPr>
              <a:t>®</a:t>
            </a:r>
            <a:endParaRPr lang="en-US" sz="800" dirty="0" smtClean="0">
              <a:cs typeface="Arial" pitchFamily="34" charset="0"/>
            </a:endParaRPr>
          </a:p>
          <a:p>
            <a:pPr>
              <a:spcBef>
                <a:spcPts val="104"/>
              </a:spcBef>
              <a:spcAft>
                <a:spcPts val="104"/>
              </a:spcAft>
              <a:buFont typeface="Arial" pitchFamily="34" charset="0"/>
              <a:buChar char="•"/>
            </a:pPr>
            <a:r>
              <a:rPr lang="en-US" sz="800" dirty="0" smtClean="0">
                <a:cs typeface="Arial" pitchFamily="34" charset="0"/>
              </a:rPr>
              <a:t> McKesson Quality Monitor™</a:t>
            </a:r>
          </a:p>
          <a:p>
            <a:pPr>
              <a:spcBef>
                <a:spcPts val="104"/>
              </a:spcBef>
              <a:spcAft>
                <a:spcPts val="104"/>
              </a:spcAft>
              <a:buFont typeface="Arial" pitchFamily="34" charset="0"/>
              <a:buChar char="•"/>
            </a:pPr>
            <a:r>
              <a:rPr lang="en-US" sz="800" dirty="0" smtClean="0">
                <a:cs typeface="Arial" pitchFamily="34" charset="0"/>
              </a:rPr>
              <a:t> McKesson Performance Visibility™</a:t>
            </a:r>
          </a:p>
          <a:p>
            <a:pPr>
              <a:spcBef>
                <a:spcPts val="104"/>
              </a:spcBef>
              <a:spcAft>
                <a:spcPts val="104"/>
              </a:spcAft>
              <a:buFont typeface="Arial" pitchFamily="34" charset="0"/>
              <a:buChar char="•"/>
            </a:pPr>
            <a:r>
              <a:rPr lang="en-US" sz="800" dirty="0" smtClean="0">
                <a:cs typeface="Arial" pitchFamily="34" charset="0"/>
              </a:rPr>
              <a:t> McKesson Capacity Planner™</a:t>
            </a:r>
          </a:p>
          <a:p>
            <a:pPr>
              <a:spcBef>
                <a:spcPts val="104"/>
              </a:spcBef>
              <a:spcAft>
                <a:spcPts val="104"/>
              </a:spcAft>
              <a:buFont typeface="Arial" pitchFamily="34" charset="0"/>
              <a:buChar char="•"/>
            </a:pPr>
            <a:r>
              <a:rPr lang="en-US" sz="800" dirty="0" smtClean="0">
                <a:cs typeface="Arial" pitchFamily="34" charset="0"/>
              </a:rPr>
              <a:t> ANSOS™ One-Staff Workforce </a:t>
            </a:r>
            <a:br>
              <a:rPr lang="en-US" sz="800" dirty="0" smtClean="0">
                <a:cs typeface="Arial" pitchFamily="34" charset="0"/>
              </a:rPr>
            </a:br>
            <a:r>
              <a:rPr lang="en-US" sz="800" dirty="0" smtClean="0">
                <a:cs typeface="Arial" pitchFamily="34" charset="0"/>
              </a:rPr>
              <a:t>  Management</a:t>
            </a:r>
          </a:p>
          <a:p>
            <a:pPr>
              <a:spcBef>
                <a:spcPts val="104"/>
              </a:spcBef>
              <a:spcAft>
                <a:spcPts val="104"/>
              </a:spcAft>
              <a:buFont typeface="Arial" pitchFamily="34" charset="0"/>
              <a:buChar char="•"/>
            </a:pPr>
            <a:r>
              <a:rPr lang="en-US" sz="800" dirty="0" smtClean="0">
                <a:cs typeface="Arial" pitchFamily="34" charset="0"/>
              </a:rPr>
              <a:t> RelayAnalytics™</a:t>
            </a:r>
          </a:p>
          <a:p>
            <a:pPr defTabSz="948507">
              <a:spcBef>
                <a:spcPts val="104"/>
              </a:spcBef>
              <a:spcAft>
                <a:spcPts val="104"/>
              </a:spcAft>
              <a:buFont typeface="Arial" pitchFamily="34" charset="0"/>
              <a:buChar char="•"/>
              <a:defRPr/>
            </a:pPr>
            <a:r>
              <a:rPr lang="en-US" sz="800" dirty="0" smtClean="0">
                <a:cs typeface="Arial" pitchFamily="34" charset="0"/>
              </a:rPr>
              <a:t> Services to support the adoption and use of our analytics </a:t>
            </a:r>
            <a:br>
              <a:rPr lang="en-US" sz="800" dirty="0" smtClean="0">
                <a:cs typeface="Arial" pitchFamily="34" charset="0"/>
              </a:rPr>
            </a:br>
            <a:r>
              <a:rPr lang="en-US" sz="800" dirty="0" smtClean="0">
                <a:cs typeface="Arial" pitchFamily="34" charset="0"/>
              </a:rPr>
              <a:t>  solutions</a:t>
            </a:r>
          </a:p>
          <a:p>
            <a:pPr>
              <a:spcBef>
                <a:spcPts val="104"/>
              </a:spcBef>
              <a:spcAft>
                <a:spcPts val="104"/>
              </a:spcAft>
            </a:pPr>
            <a:endParaRPr lang="en-US" sz="800" b="1" dirty="0" smtClean="0">
              <a:cs typeface="Arial" pitchFamily="34" charset="0"/>
            </a:endParaRPr>
          </a:p>
          <a:p>
            <a:pPr>
              <a:spcBef>
                <a:spcPts val="104"/>
              </a:spcBef>
              <a:spcAft>
                <a:spcPts val="104"/>
              </a:spcAft>
            </a:pPr>
            <a:r>
              <a:rPr lang="en-US" sz="800" b="1" dirty="0" smtClean="0">
                <a:cs typeface="Arial" pitchFamily="34" charset="0"/>
              </a:rPr>
              <a:t>PHYSICIAN PRACTICES </a:t>
            </a:r>
            <a:endParaRPr lang="en-US" sz="800" dirty="0" smtClean="0">
              <a:cs typeface="Arial" pitchFamily="34" charset="0"/>
            </a:endParaRPr>
          </a:p>
          <a:p>
            <a:pPr>
              <a:spcBef>
                <a:spcPts val="104"/>
              </a:spcBef>
              <a:spcAft>
                <a:spcPts val="104"/>
              </a:spcAft>
              <a:buFont typeface="Arial" pitchFamily="34" charset="0"/>
              <a:buChar char="•"/>
            </a:pPr>
            <a:r>
              <a:rPr lang="en-US" sz="800" dirty="0" smtClean="0">
                <a:cs typeface="Arial" pitchFamily="34" charset="0"/>
              </a:rPr>
              <a:t> Financial scorecards</a:t>
            </a:r>
          </a:p>
          <a:p>
            <a:pPr>
              <a:spcBef>
                <a:spcPts val="104"/>
              </a:spcBef>
              <a:spcAft>
                <a:spcPts val="104"/>
              </a:spcAft>
              <a:buFont typeface="Arial" pitchFamily="34" charset="0"/>
              <a:buChar char="•"/>
            </a:pPr>
            <a:r>
              <a:rPr lang="en-US" sz="800" dirty="0" smtClean="0">
                <a:cs typeface="Arial" pitchFamily="34" charset="0"/>
              </a:rPr>
              <a:t> Departmental monitoring, benchmarking &amp; productivity</a:t>
            </a:r>
          </a:p>
          <a:p>
            <a:pPr>
              <a:spcBef>
                <a:spcPts val="104"/>
              </a:spcBef>
              <a:spcAft>
                <a:spcPts val="104"/>
              </a:spcAft>
              <a:buFont typeface="Arial" pitchFamily="34" charset="0"/>
              <a:buChar char="•"/>
            </a:pPr>
            <a:r>
              <a:rPr lang="en-US" sz="800" dirty="0" smtClean="0">
                <a:cs typeface="Arial" pitchFamily="34" charset="0"/>
              </a:rPr>
              <a:t> Modeling tools to identify and manage profitable growth </a:t>
            </a:r>
          </a:p>
          <a:p>
            <a:pPr defTabSz="950689">
              <a:spcBef>
                <a:spcPts val="104"/>
              </a:spcBef>
              <a:spcAft>
                <a:spcPts val="104"/>
              </a:spcAft>
            </a:pPr>
            <a:r>
              <a:rPr lang="en-US" sz="800" u="sng" dirty="0" smtClean="0">
                <a:cs typeface="Arial" pitchFamily="34" charset="0"/>
              </a:rPr>
              <a:t>Solutions</a:t>
            </a:r>
          </a:p>
          <a:p>
            <a:pPr>
              <a:spcBef>
                <a:spcPts val="104"/>
              </a:spcBef>
              <a:spcAft>
                <a:spcPts val="104"/>
              </a:spcAft>
              <a:buFont typeface="Arial" pitchFamily="34" charset="0"/>
              <a:buChar char="•"/>
            </a:pPr>
            <a:r>
              <a:rPr lang="en-US" sz="800" dirty="0" smtClean="0">
                <a:cs typeface="Arial" pitchFamily="34" charset="0"/>
              </a:rPr>
              <a:t> McKesson Practice Focus™</a:t>
            </a:r>
          </a:p>
          <a:p>
            <a:pPr>
              <a:spcBef>
                <a:spcPts val="104"/>
              </a:spcBef>
              <a:spcAft>
                <a:spcPts val="104"/>
              </a:spcAft>
              <a:buFont typeface="Arial" pitchFamily="34" charset="0"/>
              <a:buChar char="•"/>
            </a:pPr>
            <a:r>
              <a:rPr lang="en-US" sz="800" dirty="0" smtClean="0">
                <a:cs typeface="Arial" pitchFamily="34" charset="0"/>
              </a:rPr>
              <a:t> RelayAnalytics™</a:t>
            </a:r>
          </a:p>
          <a:p>
            <a:pPr defTabSz="948507">
              <a:spcBef>
                <a:spcPts val="104"/>
              </a:spcBef>
              <a:spcAft>
                <a:spcPts val="104"/>
              </a:spcAft>
              <a:buFont typeface="Arial" pitchFamily="34" charset="0"/>
              <a:buChar char="•"/>
              <a:defRPr/>
            </a:pPr>
            <a:r>
              <a:rPr lang="en-US" sz="800" dirty="0" smtClean="0">
                <a:cs typeface="Arial" pitchFamily="34" charset="0"/>
              </a:rPr>
              <a:t> Services to support the adoption and use of analytics solutions</a:t>
            </a:r>
          </a:p>
          <a:p>
            <a:pPr marL="0" lvl="3">
              <a:spcBef>
                <a:spcPts val="104"/>
              </a:spcBef>
              <a:spcAft>
                <a:spcPts val="104"/>
              </a:spcAft>
            </a:pPr>
            <a:endParaRPr lang="en-US" sz="800" b="1" dirty="0" smtClean="0">
              <a:cs typeface="Arial" pitchFamily="34" charset="0"/>
            </a:endParaRPr>
          </a:p>
          <a:p>
            <a:pPr marL="0" lvl="3">
              <a:spcBef>
                <a:spcPts val="104"/>
              </a:spcBef>
              <a:spcAft>
                <a:spcPts val="104"/>
              </a:spcAft>
            </a:pPr>
            <a:r>
              <a:rPr lang="en-US" sz="800" b="1" dirty="0" smtClean="0">
                <a:cs typeface="Arial" pitchFamily="34" charset="0"/>
              </a:rPr>
              <a:t/>
            </a:r>
            <a:br>
              <a:rPr lang="en-US" sz="800" b="1" dirty="0" smtClean="0">
                <a:cs typeface="Arial" pitchFamily="34" charset="0"/>
              </a:rPr>
            </a:br>
            <a:r>
              <a:rPr lang="en-US" sz="800" b="1" dirty="0" smtClean="0">
                <a:cs typeface="Arial" pitchFamily="34" charset="0"/>
              </a:rPr>
              <a:t>HEALTH PLAN </a:t>
            </a:r>
          </a:p>
          <a:p>
            <a:pPr marL="0" lvl="3">
              <a:spcBef>
                <a:spcPts val="104"/>
              </a:spcBef>
              <a:spcAft>
                <a:spcPts val="104"/>
              </a:spcAft>
              <a:buFont typeface="Arial" pitchFamily="34" charset="0"/>
              <a:buChar char="•"/>
            </a:pPr>
            <a:r>
              <a:rPr lang="en-US" sz="800" dirty="0" smtClean="0">
                <a:cs typeface="Arial" pitchFamily="34" charset="0"/>
              </a:rPr>
              <a:t> Financial &amp; Clinical Decision Automation</a:t>
            </a:r>
          </a:p>
          <a:p>
            <a:pPr marL="0" lvl="3">
              <a:spcBef>
                <a:spcPts val="104"/>
              </a:spcBef>
              <a:spcAft>
                <a:spcPts val="104"/>
              </a:spcAft>
              <a:buFont typeface="Arial" pitchFamily="34" charset="0"/>
              <a:buChar char="•"/>
            </a:pPr>
            <a:r>
              <a:rPr lang="en-US" sz="800" dirty="0" smtClean="0">
                <a:cs typeface="Arial" pitchFamily="34" charset="0"/>
              </a:rPr>
              <a:t> Evidence-based utilization management</a:t>
            </a:r>
          </a:p>
          <a:p>
            <a:pPr marL="0" lvl="3">
              <a:spcBef>
                <a:spcPts val="104"/>
              </a:spcBef>
              <a:spcAft>
                <a:spcPts val="104"/>
              </a:spcAft>
              <a:buFont typeface="Arial" pitchFamily="34" charset="0"/>
              <a:buChar char="•"/>
            </a:pPr>
            <a:r>
              <a:rPr lang="en-US" sz="800" dirty="0" smtClean="0">
                <a:cs typeface="Arial" pitchFamily="34" charset="0"/>
              </a:rPr>
              <a:t> Network management </a:t>
            </a:r>
          </a:p>
          <a:p>
            <a:pPr marL="0" lvl="3">
              <a:spcBef>
                <a:spcPts val="104"/>
              </a:spcBef>
              <a:spcAft>
                <a:spcPts val="104"/>
              </a:spcAft>
              <a:buFont typeface="Arial" pitchFamily="34" charset="0"/>
              <a:buChar char="•"/>
            </a:pPr>
            <a:r>
              <a:rPr lang="en-US" sz="800" dirty="0" smtClean="0">
                <a:cs typeface="Arial" pitchFamily="34" charset="0"/>
              </a:rPr>
              <a:t> Value-based reimbursement &amp; claims editing</a:t>
            </a:r>
          </a:p>
          <a:p>
            <a:pPr marL="0" lvl="3">
              <a:spcBef>
                <a:spcPts val="104"/>
              </a:spcBef>
              <a:spcAft>
                <a:spcPts val="104"/>
              </a:spcAft>
              <a:buFont typeface="Arial" pitchFamily="34" charset="0"/>
              <a:buChar char="•"/>
            </a:pPr>
            <a:r>
              <a:rPr lang="en-US" sz="800" dirty="0" smtClean="0">
                <a:cs typeface="Arial" pitchFamily="34" charset="0"/>
              </a:rPr>
              <a:t> Transparency</a:t>
            </a:r>
          </a:p>
          <a:p>
            <a:pPr>
              <a:spcBef>
                <a:spcPts val="104"/>
              </a:spcBef>
              <a:spcAft>
                <a:spcPts val="104"/>
              </a:spcAft>
            </a:pPr>
            <a:r>
              <a:rPr lang="en-US" sz="800" u="sng" dirty="0" smtClean="0">
                <a:cs typeface="Arial" pitchFamily="34" charset="0"/>
              </a:rPr>
              <a:t>Solutions</a:t>
            </a:r>
          </a:p>
          <a:p>
            <a:pPr>
              <a:spcBef>
                <a:spcPts val="104"/>
              </a:spcBef>
              <a:spcAft>
                <a:spcPts val="104"/>
              </a:spcAft>
              <a:buFont typeface="Arial" pitchFamily="34" charset="0"/>
              <a:buChar char="•"/>
            </a:pPr>
            <a:r>
              <a:rPr lang="en-US" sz="800" dirty="0" smtClean="0">
                <a:cs typeface="Arial" pitchFamily="34" charset="0"/>
              </a:rPr>
              <a:t> InterQual</a:t>
            </a:r>
            <a:r>
              <a:rPr lang="en-US" sz="800" baseline="30000" dirty="0" smtClean="0">
                <a:cs typeface="Arial" pitchFamily="34" charset="0"/>
              </a:rPr>
              <a:t>®</a:t>
            </a:r>
            <a:r>
              <a:rPr lang="en-US" sz="800" dirty="0" smtClean="0">
                <a:cs typeface="Arial" pitchFamily="34" charset="0"/>
              </a:rPr>
              <a:t> &amp; CareEnhance</a:t>
            </a:r>
            <a:r>
              <a:rPr lang="en-US" sz="800" baseline="30000" dirty="0" smtClean="0">
                <a:cs typeface="Arial" pitchFamily="34" charset="0"/>
              </a:rPr>
              <a:t>®</a:t>
            </a:r>
            <a:r>
              <a:rPr lang="en-US" sz="800" dirty="0" smtClean="0">
                <a:cs typeface="Arial" pitchFamily="34" charset="0"/>
              </a:rPr>
              <a:t> Review Manager</a:t>
            </a:r>
          </a:p>
          <a:p>
            <a:pPr>
              <a:spcBef>
                <a:spcPts val="104"/>
              </a:spcBef>
              <a:spcAft>
                <a:spcPts val="104"/>
              </a:spcAft>
              <a:buFont typeface="Arial" pitchFamily="34" charset="0"/>
              <a:buChar char="•"/>
            </a:pPr>
            <a:r>
              <a:rPr lang="en-US" sz="800" dirty="0" smtClean="0">
                <a:cs typeface="Arial" pitchFamily="34" charset="0"/>
              </a:rPr>
              <a:t> Clear Coverage</a:t>
            </a:r>
            <a:r>
              <a:rPr lang="en-US" sz="800" baseline="30000" dirty="0" smtClean="0">
                <a:cs typeface="Arial" pitchFamily="34" charset="0"/>
              </a:rPr>
              <a:t>TM </a:t>
            </a:r>
            <a:r>
              <a:rPr lang="en-US" sz="800" dirty="0" smtClean="0">
                <a:cs typeface="Arial" pitchFamily="34" charset="0"/>
              </a:rPr>
              <a:t>&amp; Clear Orders</a:t>
            </a:r>
            <a:r>
              <a:rPr lang="en-US" sz="800" baseline="30000" dirty="0" smtClean="0">
                <a:cs typeface="Arial" pitchFamily="34" charset="0"/>
              </a:rPr>
              <a:t>TM</a:t>
            </a:r>
            <a:endParaRPr lang="en-US" sz="800" dirty="0" smtClean="0">
              <a:cs typeface="Arial" pitchFamily="34" charset="0"/>
            </a:endParaRPr>
          </a:p>
          <a:p>
            <a:pPr>
              <a:spcBef>
                <a:spcPts val="104"/>
              </a:spcBef>
              <a:spcAft>
                <a:spcPts val="104"/>
              </a:spcAft>
              <a:buFont typeface="Arial" pitchFamily="34" charset="0"/>
              <a:buChar char="•"/>
            </a:pPr>
            <a:r>
              <a:rPr lang="en-US" sz="800" dirty="0" smtClean="0">
                <a:cs typeface="Arial" pitchFamily="34" charset="0"/>
              </a:rPr>
              <a:t> McKesson Diagnostics Exchange</a:t>
            </a:r>
            <a:r>
              <a:rPr lang="en-US" sz="800" baseline="30000" dirty="0" smtClean="0">
                <a:cs typeface="Arial" pitchFamily="34" charset="0"/>
              </a:rPr>
              <a:t>TM</a:t>
            </a:r>
            <a:r>
              <a:rPr lang="en-US" sz="800" dirty="0" smtClean="0">
                <a:cs typeface="Arial" pitchFamily="34" charset="0"/>
              </a:rPr>
              <a:t> </a:t>
            </a:r>
          </a:p>
          <a:p>
            <a:pPr>
              <a:spcBef>
                <a:spcPts val="104"/>
              </a:spcBef>
              <a:spcAft>
                <a:spcPts val="104"/>
              </a:spcAft>
              <a:buFont typeface="Arial" pitchFamily="34" charset="0"/>
              <a:buChar char="•"/>
            </a:pPr>
            <a:r>
              <a:rPr lang="en-US" sz="800" dirty="0" smtClean="0">
                <a:cs typeface="Arial" pitchFamily="34" charset="0"/>
              </a:rPr>
              <a:t> Contract Manager</a:t>
            </a:r>
          </a:p>
          <a:p>
            <a:pPr>
              <a:spcBef>
                <a:spcPts val="104"/>
              </a:spcBef>
              <a:spcAft>
                <a:spcPts val="104"/>
              </a:spcAft>
              <a:buFont typeface="Arial" pitchFamily="34" charset="0"/>
              <a:buChar char="•"/>
            </a:pPr>
            <a:r>
              <a:rPr lang="en-US" sz="800" dirty="0" smtClean="0">
                <a:cs typeface="Arial" pitchFamily="34" charset="0"/>
              </a:rPr>
              <a:t> Provider Manager</a:t>
            </a:r>
          </a:p>
          <a:p>
            <a:pPr>
              <a:spcBef>
                <a:spcPts val="104"/>
              </a:spcBef>
              <a:spcAft>
                <a:spcPts val="104"/>
              </a:spcAft>
              <a:buFont typeface="Arial" pitchFamily="34" charset="0"/>
              <a:buChar char="•"/>
            </a:pPr>
            <a:r>
              <a:rPr lang="en-US" sz="800" dirty="0" smtClean="0">
                <a:cs typeface="Arial" pitchFamily="34" charset="0"/>
              </a:rPr>
              <a:t> ClaimsXten</a:t>
            </a:r>
            <a:r>
              <a:rPr lang="en-US" sz="800" baseline="30000" dirty="0" smtClean="0">
                <a:cs typeface="Arial" pitchFamily="34" charset="0"/>
              </a:rPr>
              <a:t>TM</a:t>
            </a:r>
            <a:endParaRPr lang="en-US" sz="800" dirty="0" smtClean="0">
              <a:cs typeface="Arial" pitchFamily="34" charset="0"/>
            </a:endParaRPr>
          </a:p>
          <a:p>
            <a:pPr>
              <a:spcBef>
                <a:spcPts val="104"/>
              </a:spcBef>
              <a:spcAft>
                <a:spcPts val="104"/>
              </a:spcAft>
              <a:buFont typeface="Arial" pitchFamily="34" charset="0"/>
              <a:buChar char="•"/>
            </a:pPr>
            <a:r>
              <a:rPr lang="en-US" sz="800" dirty="0" smtClean="0">
                <a:cs typeface="Arial" pitchFamily="34" charset="0"/>
              </a:rPr>
              <a:t> ClaimCheck</a:t>
            </a:r>
            <a:r>
              <a:rPr lang="en-US" sz="800" baseline="30000" dirty="0" smtClean="0">
                <a:cs typeface="Arial" pitchFamily="34" charset="0"/>
              </a:rPr>
              <a:t>TM</a:t>
            </a:r>
            <a:endParaRPr lang="en-US" sz="800" dirty="0" smtClean="0">
              <a:cs typeface="Arial" pitchFamily="34" charset="0"/>
            </a:endParaRPr>
          </a:p>
          <a:p>
            <a:pPr>
              <a:spcBef>
                <a:spcPts val="104"/>
              </a:spcBef>
              <a:spcAft>
                <a:spcPts val="104"/>
              </a:spcAft>
              <a:buFont typeface="Arial" pitchFamily="34" charset="0"/>
              <a:buChar char="•"/>
            </a:pPr>
            <a:r>
              <a:rPr lang="en-US" sz="800" dirty="0" smtClean="0">
                <a:cs typeface="Arial" pitchFamily="34" charset="0"/>
              </a:rPr>
              <a:t> InvestiClaim</a:t>
            </a:r>
            <a:r>
              <a:rPr lang="en-US" sz="800" baseline="30000" dirty="0" smtClean="0">
                <a:cs typeface="Arial" pitchFamily="34" charset="0"/>
              </a:rPr>
              <a:t>®</a:t>
            </a:r>
            <a:endParaRPr lang="en-US" sz="800" dirty="0" smtClean="0">
              <a:cs typeface="Arial" pitchFamily="34" charset="0"/>
            </a:endParaRPr>
          </a:p>
          <a:p>
            <a:pPr>
              <a:spcBef>
                <a:spcPts val="104"/>
              </a:spcBef>
              <a:spcAft>
                <a:spcPts val="104"/>
              </a:spcAft>
              <a:buFont typeface="Arial" pitchFamily="34" charset="0"/>
              <a:buChar char="•"/>
            </a:pPr>
            <a:r>
              <a:rPr lang="en-US" sz="800" dirty="0" smtClean="0">
                <a:cs typeface="Arial" pitchFamily="34" charset="0"/>
              </a:rPr>
              <a:t> McKesson Reimbursement Manager™</a:t>
            </a:r>
          </a:p>
          <a:p>
            <a:pPr>
              <a:spcBef>
                <a:spcPts val="104"/>
              </a:spcBef>
              <a:spcAft>
                <a:spcPts val="104"/>
              </a:spcAft>
              <a:buFont typeface="Arial" pitchFamily="34" charset="0"/>
              <a:buChar char="•"/>
            </a:pPr>
            <a:r>
              <a:rPr lang="en-US" sz="800" dirty="0" smtClean="0">
                <a:cs typeface="Arial" pitchFamily="34" charset="0"/>
              </a:rPr>
              <a:t> McKesson Episode Management™</a:t>
            </a:r>
            <a:endParaRPr lang="en-US" dirty="0" smtClean="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 </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0689">
              <a:defRPr/>
            </a:pPr>
            <a:r>
              <a:rPr lang="en-US" dirty="0" smtClean="0"/>
              <a:t>So as I mentioned a few minutes ago, we have been thinking about this very carefully, and in the process have been looking across our portfolio to figure out how to best assist organizations in this journey. So as part of our Better Health 2020™ strategy, we’ve identified four critical success factors that are fundamental to the advancement and vitality of any organization. </a:t>
            </a:r>
          </a:p>
          <a:p>
            <a:endParaRPr lang="en-US" dirty="0" smtClean="0"/>
          </a:p>
          <a:p>
            <a:r>
              <a:rPr lang="en-US" dirty="0" smtClean="0"/>
              <a:t>The first is to </a:t>
            </a:r>
            <a:r>
              <a:rPr lang="en-US" b="1" dirty="0" smtClean="0"/>
              <a:t>manage your core operations</a:t>
            </a:r>
            <a:r>
              <a:rPr lang="en-US" dirty="0" smtClean="0"/>
              <a:t> – the fundamental blocking and tackling that supports your business. </a:t>
            </a:r>
          </a:p>
          <a:p>
            <a:pPr lvl="0"/>
            <a:endParaRPr lang="en-US" dirty="0" smtClean="0"/>
          </a:p>
          <a:p>
            <a:r>
              <a:rPr lang="en-US" dirty="0" smtClean="0"/>
              <a:t>The second area is to continually make improvements</a:t>
            </a:r>
            <a:r>
              <a:rPr lang="en-US" b="1" dirty="0" smtClean="0"/>
              <a:t> </a:t>
            </a:r>
            <a:r>
              <a:rPr lang="en-US" dirty="0" smtClean="0"/>
              <a:t>by leveraging analytics to </a:t>
            </a:r>
            <a:r>
              <a:rPr lang="en-US" b="1" dirty="0" smtClean="0"/>
              <a:t>optimize performance and quality</a:t>
            </a:r>
            <a:r>
              <a:rPr lang="en-US" dirty="0" smtClean="0"/>
              <a:t>. </a:t>
            </a:r>
          </a:p>
          <a:p>
            <a:endParaRPr lang="en-US" dirty="0" smtClean="0"/>
          </a:p>
          <a:p>
            <a:r>
              <a:rPr lang="en-US" dirty="0" smtClean="0"/>
              <a:t>Another core behavior we’re seeing is consolidation – not that consolidation is a new story, but it has certainly continued to accelerate both vertically and horizontally in the market.  We’re seeing customers go into what we call a </a:t>
            </a:r>
            <a:r>
              <a:rPr lang="en-US" b="1" dirty="0" smtClean="0"/>
              <a:t>unification phase</a:t>
            </a:r>
            <a:r>
              <a:rPr lang="en-US" dirty="0" smtClean="0"/>
              <a:t>. It is no longer sufficient to be a holding company, having these components and owning market share, or to operate independently of another stakeholder involved in managing care. </a:t>
            </a:r>
          </a:p>
          <a:p>
            <a:pPr lvl="0"/>
            <a:r>
              <a:rPr lang="en-US" dirty="0" smtClean="0"/>
              <a:t> </a:t>
            </a:r>
          </a:p>
          <a:p>
            <a:r>
              <a:rPr lang="en-US" dirty="0" smtClean="0"/>
              <a:t>Last of these “jobs to be done” is the recognition that we are in process of a </a:t>
            </a:r>
            <a:r>
              <a:rPr lang="en-US" b="1" dirty="0" smtClean="0"/>
              <a:t>transformation to value-based care</a:t>
            </a:r>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dirty="0" smtClean="0"/>
              <a:t>McKesson</a:t>
            </a:r>
            <a:endParaRPr lang="en-US" dirty="0"/>
          </a:p>
        </p:txBody>
      </p:sp>
      <p:sp>
        <p:nvSpPr>
          <p:cNvPr id="5" name="Date Placeholder 4"/>
          <p:cNvSpPr>
            <a:spLocks noGrp="1"/>
          </p:cNvSpPr>
          <p:nvPr>
            <p:ph type="dt" idx="11"/>
          </p:nvPr>
        </p:nvSpPr>
        <p:spPr/>
        <p:txBody>
          <a:bodyPr/>
          <a:lstStyle/>
          <a:p>
            <a:pPr>
              <a:defRPr/>
            </a:pPr>
            <a:fld id="{5B4259DC-9F01-4262-9F20-CD5AD28768CD}" type="datetime8">
              <a:rPr lang="en-US" smtClean="0"/>
              <a:pPr>
                <a:defRPr/>
              </a:pPr>
              <a:t>5/1/2014 5:57 PM</a:t>
            </a:fld>
            <a:endParaRPr lang="en-US" dirty="0"/>
          </a:p>
        </p:txBody>
      </p:sp>
      <p:sp>
        <p:nvSpPr>
          <p:cNvPr id="8"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9"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 xmlns:p14="http://schemas.microsoft.com/office/powerpoint/2010/main" val="150639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…We’re seeing customers go into what we call a </a:t>
            </a:r>
            <a:r>
              <a:rPr lang="en-US" b="1" dirty="0" smtClean="0"/>
              <a:t>unification phase</a:t>
            </a:r>
            <a:r>
              <a:rPr lang="en-US" dirty="0" smtClean="0"/>
              <a:t>. It is no longer sufficient to be a holding company, having these components and owning market share, or to operate independently of another stakeholder involved in managing care.</a:t>
            </a:r>
          </a:p>
          <a:p>
            <a:pPr lvl="0"/>
            <a:r>
              <a:rPr lang="en-US" dirty="0" smtClean="0"/>
              <a:t> </a:t>
            </a:r>
          </a:p>
          <a:p>
            <a:pPr lvl="0"/>
            <a:r>
              <a:rPr lang="en-US" dirty="0" smtClean="0"/>
              <a:t>Rather it is about being able to </a:t>
            </a:r>
            <a:r>
              <a:rPr lang="en-US" b="1" dirty="0" smtClean="0"/>
              <a:t>connect all of the pieces and parts in order to drive quality and operational efficiencies</a:t>
            </a:r>
            <a:r>
              <a:rPr lang="en-US" dirty="0" smtClean="0"/>
              <a:t> while achieving optimal outcomes for patients and populations. </a:t>
            </a:r>
          </a:p>
          <a:p>
            <a:pPr lvl="0"/>
            <a:endParaRPr lang="en-US" dirty="0" smtClean="0"/>
          </a:p>
          <a:p>
            <a:pPr lvl="0"/>
            <a:r>
              <a:rPr lang="en-US" dirty="0" smtClean="0"/>
              <a:t>This requires moving data and information among payers, providers, health systems, patients, labs and pharmacies.  As that happens, it becomes possible to facilitate the coordination of care, begin drive physician alignment in the process, and reduce administrative complexity. </a:t>
            </a:r>
          </a:p>
          <a:p>
            <a:pPr lvl="0"/>
            <a:endParaRPr lang="en-US" dirty="0" smtClean="0"/>
          </a:p>
          <a:p>
            <a:pPr lvl="0"/>
            <a:r>
              <a:rPr lang="en-US" dirty="0" smtClean="0"/>
              <a:t>The next frontier is then using information to engage patients in their care process and to bring them into the process of managing their care.</a:t>
            </a:r>
          </a:p>
          <a:p>
            <a:endParaRPr lang="en-US" dirty="0" smtClean="0"/>
          </a:p>
          <a:p>
            <a:endParaRPr lang="en-US" dirty="0"/>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cs typeface="Arial" pitchFamily="34" charset="0"/>
              </a:rPr>
              <a:t>[top left]  At Jersey</a:t>
            </a:r>
            <a:r>
              <a:rPr lang="en-US" baseline="0" dirty="0" smtClean="0">
                <a:cs typeface="Arial" pitchFamily="34" charset="0"/>
              </a:rPr>
              <a:t> Health Connect they are leveraging our RelayHealth Clinical Solutions in connecting more than 20 participating organizations across multiple vendors and EHRs in both acute and ambulatory care settings and serving a population of over 6 million people across 10 counties:</a:t>
            </a:r>
          </a:p>
          <a:p>
            <a:endParaRPr lang="en-US" baseline="0" dirty="0" smtClean="0">
              <a:cs typeface="Arial" pitchFamily="34" charset="0"/>
            </a:endParaRPr>
          </a:p>
          <a:p>
            <a:pPr>
              <a:buFont typeface="Arial" pitchFamily="34" charset="0"/>
              <a:buChar char="•"/>
            </a:pPr>
            <a:r>
              <a:rPr lang="en-US" dirty="0" smtClean="0">
                <a:cs typeface="Arial" pitchFamily="34" charset="0"/>
              </a:rPr>
              <a:t> Over 500 connected practices</a:t>
            </a:r>
          </a:p>
          <a:p>
            <a:pPr>
              <a:buFont typeface="Arial" pitchFamily="34" charset="0"/>
              <a:buChar char="•"/>
            </a:pPr>
            <a:r>
              <a:rPr lang="en-US" dirty="0" smtClean="0">
                <a:cs typeface="Arial" pitchFamily="34" charset="0"/>
              </a:rPr>
              <a:t> Representing almost 1,500 connected physicians</a:t>
            </a:r>
          </a:p>
          <a:p>
            <a:pPr>
              <a:buFont typeface="Arial" pitchFamily="34" charset="0"/>
              <a:buChar char="•"/>
            </a:pPr>
            <a:r>
              <a:rPr lang="en-US" dirty="0" smtClean="0">
                <a:cs typeface="Arial" pitchFamily="34" charset="0"/>
              </a:rPr>
              <a:t> Just under 108,000 connected patients</a:t>
            </a:r>
          </a:p>
          <a:p>
            <a:pPr>
              <a:buFont typeface="Arial" pitchFamily="34" charset="0"/>
              <a:buChar char="•"/>
            </a:pPr>
            <a:r>
              <a:rPr lang="en-US" dirty="0" smtClean="0">
                <a:cs typeface="Arial" pitchFamily="34" charset="0"/>
              </a:rPr>
              <a:t> Performing more than 20,000 patient queries</a:t>
            </a:r>
          </a:p>
          <a:p>
            <a:pPr>
              <a:buFont typeface="Arial" pitchFamily="34" charset="0"/>
              <a:buChar char="•"/>
            </a:pPr>
            <a:r>
              <a:rPr lang="en-US" dirty="0" smtClean="0">
                <a:cs typeface="Arial" pitchFamily="34" charset="0"/>
              </a:rPr>
              <a:t> and approaching 2 million  results &amp; messages exchanged between participants </a:t>
            </a:r>
          </a:p>
          <a:p>
            <a:pPr>
              <a:buFont typeface="Arial" pitchFamily="34" charset="0"/>
              <a:buChar char="•"/>
            </a:pPr>
            <a:endParaRPr lang="en-US" dirty="0" smtClean="0">
              <a:cs typeface="Arial" pitchFamily="34" charset="0"/>
            </a:endParaRPr>
          </a:p>
          <a:p>
            <a:r>
              <a:rPr lang="en-US" dirty="0" smtClean="0">
                <a:cs typeface="Arial" pitchFamily="34" charset="0"/>
              </a:rPr>
              <a:t>[bottom left]  Jersey Health Connect is just one of more than 70 HIEs (Health Information Exchanges) that rely on our connectivity solutions.  In total we are connecting more than 180 health systems and independent practice associations (IPAs); more than 42,000 providers; and have established in excess of 37 million electronic patient records.</a:t>
            </a:r>
          </a:p>
          <a:p>
            <a:endParaRPr lang="en-US" dirty="0" smtClean="0">
              <a:cs typeface="Arial" pitchFamily="34" charset="0"/>
            </a:endParaRPr>
          </a:p>
          <a:p>
            <a:r>
              <a:rPr lang="en-US" dirty="0" smtClean="0">
                <a:cs typeface="Arial" pitchFamily="34" charset="0"/>
              </a:rPr>
              <a:t>[bottom right]  In addition to our extensive experience in HIE connectivity we also bring tremendous experience in retail pharmacy prescription transactions.  In our role as Medicare Part D facilitator McKesson connects to more 50,000 retail pharmacies and processes over 14 billion prescription transactions per year.</a:t>
            </a:r>
          </a:p>
          <a:p>
            <a:endParaRPr lang="en-US" dirty="0" smtClean="0">
              <a:cs typeface="Arial" pitchFamily="34" charset="0"/>
            </a:endParaRPr>
          </a:p>
          <a:p>
            <a:r>
              <a:rPr lang="en-US" dirty="0" smtClean="0">
                <a:cs typeface="Arial" pitchFamily="34" charset="0"/>
              </a:rPr>
              <a:t>[top right]  And increasingly our customers</a:t>
            </a:r>
            <a:r>
              <a:rPr lang="en-US" baseline="0" dirty="0" smtClean="0">
                <a:cs typeface="Arial" pitchFamily="34" charset="0"/>
              </a:rPr>
              <a:t> and prospects are realizing the tremendous value McKesson can bring to the table in effectively leveraging our experience and capabilities across providers,  pharmacies and payers.  Especially as access to current and historical patient information becomes increasingly critical at all service locations in the community.</a:t>
            </a:r>
            <a:endParaRPr lang="en-US" dirty="0" smtClean="0">
              <a:cs typeface="Arial" pitchFamily="34" charset="0"/>
            </a:endParaRPr>
          </a:p>
          <a:p>
            <a:endParaRPr lang="en-US" dirty="0" smtClean="0">
              <a:cs typeface="Arial" pitchFamily="34" charset="0"/>
            </a:endParaRPr>
          </a:p>
          <a:p>
            <a:endParaRPr lang="en-US" dirty="0">
              <a:cs typeface="Arial" pitchFamily="34" charset="0"/>
            </a:endParaRPr>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84552" defTabSz="948507">
              <a:spcBef>
                <a:spcPts val="622"/>
              </a:spcBef>
              <a:spcAft>
                <a:spcPts val="622"/>
              </a:spcAft>
              <a:defRPr/>
            </a:pPr>
            <a:r>
              <a:rPr lang="en-US" b="1" dirty="0" smtClean="0"/>
              <a:t>RelayHealth Clinical Solutions</a:t>
            </a:r>
            <a:r>
              <a:rPr lang="en-US" dirty="0" smtClean="0"/>
              <a:t>: Including our Enterprise HIE; secure, centralized repository for clinical data; </a:t>
            </a:r>
            <a:r>
              <a:rPr lang="en-US" baseline="0" dirty="0" smtClean="0"/>
              <a:t>patient identify management; </a:t>
            </a:r>
            <a:r>
              <a:rPr lang="en-US" dirty="0" smtClean="0"/>
              <a:t>patient portal; patient consent and opt-out;</a:t>
            </a:r>
            <a:r>
              <a:rPr lang="en-US" baseline="0" dirty="0" smtClean="0"/>
              <a:t> patient-provider communication; </a:t>
            </a:r>
            <a:br>
              <a:rPr lang="en-US" baseline="0" dirty="0" smtClean="0"/>
            </a:br>
            <a:r>
              <a:rPr lang="en-US" baseline="0" dirty="0" smtClean="0"/>
              <a:t>and support for care coordination, medical homes and accountable care.</a:t>
            </a:r>
            <a:endParaRPr lang="en-US" dirty="0" smtClean="0"/>
          </a:p>
          <a:p>
            <a:pPr indent="-284552">
              <a:spcBef>
                <a:spcPts val="622"/>
              </a:spcBef>
              <a:spcAft>
                <a:spcPts val="622"/>
              </a:spcAft>
            </a:pPr>
            <a:r>
              <a:rPr lang="en-US" b="1" dirty="0" smtClean="0"/>
              <a:t>RelayHealth Financial Solutions</a:t>
            </a:r>
            <a:r>
              <a:rPr lang="en-US" dirty="0" smtClean="0"/>
              <a:t>: Including Ahi Lobby; AhiQa; RelayAssurance™; RelayClearance™ RelayAnalytics™; RelayAccount™</a:t>
            </a:r>
          </a:p>
          <a:p>
            <a:pPr indent="-284552">
              <a:spcBef>
                <a:spcPts val="622"/>
              </a:spcBef>
              <a:spcAft>
                <a:spcPts val="622"/>
              </a:spcAft>
            </a:pPr>
            <a:r>
              <a:rPr lang="en-US" b="1" kern="1200" dirty="0" smtClean="0">
                <a:solidFill>
                  <a:schemeClr val="tx1"/>
                </a:solidFill>
                <a:effectLst/>
                <a:latin typeface="Arial" pitchFamily="34" charset="0"/>
                <a:ea typeface="+mn-ea"/>
                <a:cs typeface="+mn-cs"/>
              </a:rPr>
              <a:t>RelayHealth Pharmacy Solutions</a:t>
            </a:r>
            <a:r>
              <a:rPr lang="en-US" kern="1200" dirty="0" smtClean="0">
                <a:solidFill>
                  <a:schemeClr val="tx1"/>
                </a:solidFill>
                <a:effectLst/>
                <a:latin typeface="Arial" pitchFamily="34" charset="0"/>
                <a:ea typeface="+mn-ea"/>
                <a:cs typeface="+mn-cs"/>
              </a:rPr>
              <a:t>: Including </a:t>
            </a:r>
            <a:r>
              <a:rPr lang="en-US" dirty="0" smtClean="0"/>
              <a:t>SafeCardRx; ProPBM℠; NotifyRx; eVoucherRx™; RxSafety Advisor™; REMS; RelayRx™ PriorAuthPlus Powered by CoverMyMeds®; RelayRx™ Prescriber Instant Check; RelayRx™ Reimbursement Performance; Prescription Price Analyzer; Loss Prevention Analyzer; Prescription Sales Analyzer; and RelayAnalytics™ Pharmacy Pulse</a:t>
            </a:r>
            <a:endParaRPr lang="en-US" kern="1200" dirty="0" smtClean="0">
              <a:solidFill>
                <a:schemeClr val="tx1"/>
              </a:solidFill>
              <a:effectLst/>
              <a:latin typeface="Arial" pitchFamily="34" charset="0"/>
              <a:ea typeface="+mn-ea"/>
              <a:cs typeface="+mn-cs"/>
            </a:endParaRPr>
          </a:p>
        </p:txBody>
      </p:sp>
      <p:sp>
        <p:nvSpPr>
          <p:cNvPr id="5" name="Footer Placeholder 5"/>
          <p:cNvSpPr>
            <a:spLocks noGrp="1"/>
          </p:cNvSpPr>
          <p:nvPr>
            <p:ph type="ftr" sz="quarter" idx="4"/>
          </p:nvPr>
        </p:nvSpPr>
        <p:spPr>
          <a:xfrm>
            <a:off x="1" y="9380194"/>
            <a:ext cx="6881545" cy="219340"/>
          </a:xfrm>
        </p:spPr>
        <p:txBody>
          <a:bodyPr/>
          <a:lstStyle/>
          <a:p>
            <a:pPr>
              <a:defRPr/>
            </a:pPr>
            <a:r>
              <a:rPr lang="en-US" dirty="0" smtClean="0">
                <a:solidFill>
                  <a:prstClr val="black"/>
                </a:solidFill>
              </a:rPr>
              <a:t>Copyright © 2014  McKesson Corporation. All Rights Reserved. Proprietary and Confidential.</a:t>
            </a:r>
            <a:endParaRPr lang="en-US" dirty="0">
              <a:solidFill>
                <a:prstClr val="black"/>
              </a:solidFill>
            </a:endParaRPr>
          </a:p>
        </p:txBody>
      </p:sp>
      <p:sp>
        <p:nvSpPr>
          <p:cNvPr id="6" name="Slide Number Placeholder 6"/>
          <p:cNvSpPr>
            <a:spLocks noGrp="1"/>
          </p:cNvSpPr>
          <p:nvPr>
            <p:ph type="sldNum" sz="quarter" idx="5"/>
          </p:nvPr>
        </p:nvSpPr>
        <p:spPr>
          <a:xfrm>
            <a:off x="6825871" y="9119474"/>
            <a:ext cx="487637" cy="480061"/>
          </a:xfrm>
        </p:spPr>
        <p:txBody>
          <a:bodyPr/>
          <a:lstStyle/>
          <a:p>
            <a:pPr>
              <a:defRPr/>
            </a:pPr>
            <a:fld id="{123BAF9D-9C2A-46FD-9CEF-96DDF8CF82E5}"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colo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19075" y="2447925"/>
            <a:ext cx="5769864" cy="3989451"/>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8" name="Title 1"/>
          <p:cNvSpPr>
            <a:spLocks noGrp="1"/>
          </p:cNvSpPr>
          <p:nvPr>
            <p:ph type="title" hasCustomPrompt="1"/>
          </p:nvPr>
        </p:nvSpPr>
        <p:spPr>
          <a:xfrm>
            <a:off x="219075" y="712788"/>
            <a:ext cx="5769864" cy="1508124"/>
          </a:xfrm>
        </p:spPr>
        <p:txBody>
          <a:bodyPr anchor="t" anchorCtr="0"/>
          <a:lstStyle>
            <a:lvl1pPr>
              <a:lnSpc>
                <a:spcPts val="3400"/>
              </a:lnSpc>
              <a:defRPr/>
            </a:lvl1pPr>
          </a:lstStyle>
          <a:p>
            <a:r>
              <a:rPr lang="en-US" dirty="0" smtClean="0"/>
              <a:t>Click to edit Master title style Arial 32/34</a:t>
            </a:r>
            <a:endParaRPr lang="en-US" dirty="0"/>
          </a:p>
        </p:txBody>
      </p:sp>
      <p:pic>
        <p:nvPicPr>
          <p:cNvPr id="13" name="Picture 12" descr="mck_corpsig_rgb.png"/>
          <p:cNvPicPr>
            <a:picLocks noChangeAspect="1"/>
          </p:cNvPicPr>
          <p:nvPr/>
        </p:nvPicPr>
        <p:blipFill>
          <a:blip r:embed="rId2" cstate="email"/>
          <a:stretch>
            <a:fillRect/>
          </a:stretch>
        </p:blipFill>
        <p:spPr>
          <a:xfrm>
            <a:off x="6208776" y="5980176"/>
            <a:ext cx="1380747" cy="478537"/>
          </a:xfrm>
          <a:prstGeom prst="rect">
            <a:avLst/>
          </a:prstGeom>
        </p:spPr>
      </p:pic>
      <p:sp>
        <p:nvSpPr>
          <p:cNvPr id="12" name="Text Placeholder 19"/>
          <p:cNvSpPr>
            <a:spLocks noGrp="1"/>
          </p:cNvSpPr>
          <p:nvPr>
            <p:ph type="body" sz="quarter" idx="15" hasCustomPrompt="1"/>
          </p:nvPr>
        </p:nvSpPr>
        <p:spPr>
          <a:xfrm>
            <a:off x="6189663" y="4325938"/>
            <a:ext cx="2690768" cy="762000"/>
          </a:xfrm>
        </p:spPr>
        <p:txBody>
          <a:bodyPr anchor="b" anchorCtr="0"/>
          <a:lstStyle>
            <a:lvl1pPr marL="0" indent="0">
              <a:spcAft>
                <a:spcPts val="300"/>
              </a:spcAft>
              <a:buNone/>
              <a:defRPr lang="en-US" sz="1600" b="1" kern="1200" baseline="0" dirty="0" smtClean="0">
                <a:solidFill>
                  <a:schemeClr val="accent2"/>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14" name="Text Placeholder 19"/>
          <p:cNvSpPr>
            <a:spLocks noGrp="1"/>
          </p:cNvSpPr>
          <p:nvPr>
            <p:ph type="body" sz="quarter" idx="21" hasCustomPrompt="1"/>
          </p:nvPr>
        </p:nvSpPr>
        <p:spPr>
          <a:xfrm>
            <a:off x="6189663" y="5113956"/>
            <a:ext cx="2690768" cy="628032"/>
          </a:xfrm>
        </p:spPr>
        <p:txBody>
          <a:bodyPr vert="horz" lIns="0" tIns="45720" rIns="91440" bIns="45720" rtlCol="0" anchor="t" anchorCtr="0">
            <a:normAutofit/>
          </a:bodyPr>
          <a:lstStyle>
            <a:lvl1pPr marL="0" indent="0">
              <a:spcAft>
                <a:spcPts val="0"/>
              </a:spcAft>
              <a:buNone/>
              <a:defRPr lang="en-US" sz="1600" b="0" dirty="0" smtClean="0">
                <a:solidFill>
                  <a:schemeClr val="accent2"/>
                </a:solidFill>
              </a:defRPr>
            </a:lvl1pPr>
          </a:lstStyle>
          <a:p>
            <a:pPr lvl="0">
              <a:spcAft>
                <a:spcPts val="300"/>
              </a:spcAft>
            </a:pPr>
            <a:r>
              <a:rPr lang="en-US" dirty="0" smtClean="0"/>
              <a:t>Add Presenter Title</a:t>
            </a:r>
            <a:br>
              <a:rPr lang="en-US" dirty="0" smtClean="0"/>
            </a:br>
            <a:r>
              <a:rPr lang="en-US" dirty="0" smtClean="0"/>
              <a:t>Date Arial 16/18</a:t>
            </a:r>
          </a:p>
        </p:txBody>
      </p:sp>
    </p:spTree>
    <p:extLst>
      <p:ext uri="{BB962C8B-B14F-4D97-AF65-F5344CB8AC3E}">
        <p14:creationId xmlns="" xmlns:p14="http://schemas.microsoft.com/office/powerpoint/2010/main" val="13497002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Display Slide colo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8" name="Title 1"/>
          <p:cNvSpPr>
            <a:spLocks noGrp="1"/>
          </p:cNvSpPr>
          <p:nvPr>
            <p:ph type="title" hasCustomPrompt="1"/>
          </p:nvPr>
        </p:nvSpPr>
        <p:spPr>
          <a:xfrm>
            <a:off x="219075" y="712788"/>
            <a:ext cx="5769864" cy="379481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Master title style Arial 32/34</a:t>
            </a:r>
            <a:endParaRPr lang="en-US" dirty="0"/>
          </a:p>
        </p:txBody>
      </p:sp>
    </p:spTree>
    <p:extLst>
      <p:ext uri="{BB962C8B-B14F-4D97-AF65-F5344CB8AC3E}">
        <p14:creationId xmlns="" xmlns:p14="http://schemas.microsoft.com/office/powerpoint/2010/main" val="87200874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9075" y="1752600"/>
            <a:ext cx="8696325" cy="4697412"/>
          </a:xfrm>
          <a:prstGeom prst="rect">
            <a:avLst/>
          </a:prstGeom>
        </p:spPr>
        <p:txBody>
          <a:bodyPr vert="horz" lIns="0" tIns="91440" rIns="91440" bIns="45720" rtlCol="0">
            <a:normAutofit/>
          </a:bodyPr>
          <a:lstStyle>
            <a:lvl1pPr marL="231775" indent="-231775">
              <a:buClr>
                <a:schemeClr val="accent2"/>
              </a:buClr>
              <a:defRPr lang="en-US" smtClean="0">
                <a:solidFill>
                  <a:schemeClr val="accent2"/>
                </a:solidFill>
              </a:defRPr>
            </a:lvl1pPr>
            <a:lvl2pPr marL="457200" indent="-215900">
              <a:tabLst/>
              <a:defRPr lang="en-US" smtClean="0">
                <a:solidFill>
                  <a:schemeClr val="tx1">
                    <a:lumMod val="65000"/>
                    <a:lumOff val="35000"/>
                  </a:schemeClr>
                </a:solidFill>
              </a:defRPr>
            </a:lvl2pPr>
            <a:lvl3pPr marL="685800" indent="-228600">
              <a:defRPr lang="en-US" smtClean="0">
                <a:solidFill>
                  <a:schemeClr val="tx1">
                    <a:lumMod val="65000"/>
                    <a:lumOff val="35000"/>
                  </a:schemeClr>
                </a:solidFill>
              </a:defRPr>
            </a:lvl3pPr>
            <a:lvl4pPr marL="914400" indent="-228600">
              <a:defRPr lang="en-US" smtClean="0">
                <a:solidFill>
                  <a:schemeClr val="tx1">
                    <a:lumMod val="65000"/>
                    <a:lumOff val="35000"/>
                  </a:schemeClr>
                </a:solidFill>
              </a:defRPr>
            </a:lvl4pPr>
            <a:lvl5pPr marL="1143000" indent="-228600">
              <a:defRPr lang="en-US" sz="1400">
                <a:solidFill>
                  <a:schemeClr val="tx1">
                    <a:lumMod val="65000"/>
                    <a:lumOff val="35000"/>
                  </a:schemeClr>
                </a:solidFill>
              </a:defRPr>
            </a:lvl5pPr>
          </a:lstStyle>
          <a:p>
            <a:pPr lvl="0"/>
            <a:r>
              <a:rPr lang="en-US" dirty="0" smtClean="0"/>
              <a:t>Click to edit text styles Arial 22/24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lvl1pPr>
              <a:defRPr>
                <a:solidFill>
                  <a:schemeClr val="accent2"/>
                </a:solidFill>
              </a:defRPr>
            </a:lvl1pPr>
          </a:lstStyle>
          <a:p>
            <a:pPr>
              <a:defRPr/>
            </a:pPr>
            <a:endParaRPr lang="en-US" dirty="0"/>
          </a:p>
        </p:txBody>
      </p:sp>
      <p:sp>
        <p:nvSpPr>
          <p:cNvPr id="11" name="Footer Placeholder 10"/>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2" name="Slide Number Placeholder 11"/>
          <p:cNvSpPr>
            <a:spLocks noGrp="1"/>
          </p:cNvSpPr>
          <p:nvPr>
            <p:ph type="sldNum" sz="quarter" idx="12"/>
          </p:nvPr>
        </p:nvSpPr>
        <p:spPr/>
        <p:txBody>
          <a:bodyPr/>
          <a:lstStyle>
            <a:lvl1pPr>
              <a:defRPr>
                <a:solidFill>
                  <a:schemeClr val="accent2"/>
                </a:solidFill>
              </a:defRPr>
            </a:lvl1pPr>
          </a:lstStyle>
          <a:p>
            <a:pPr>
              <a:defRPr/>
            </a:pPr>
            <a:fld id="{133097DE-C68B-4049-9A04-B310FB16F47F}" type="slidenum">
              <a:rPr lang="en-US" smtClean="0"/>
              <a:pPr>
                <a:defRPr/>
              </a:pPr>
              <a:t>‹#›</a:t>
            </a:fld>
            <a:endParaRPr lang="en-US" dirty="0"/>
          </a:p>
        </p:txBody>
      </p:sp>
      <p:sp>
        <p:nvSpPr>
          <p:cNvPr id="14" name="Title 13"/>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Tree>
    <p:extLst>
      <p:ext uri="{BB962C8B-B14F-4D97-AF65-F5344CB8AC3E}">
        <p14:creationId xmlns="" xmlns:p14="http://schemas.microsoft.com/office/powerpoint/2010/main" val="269565869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 with Subhea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9075" y="1752600"/>
            <a:ext cx="8696325" cy="4697414"/>
          </a:xfrm>
          <a:prstGeom prst="rect">
            <a:avLst/>
          </a:prstGeom>
        </p:spPr>
        <p:txBody>
          <a:bodyPr vert="horz" lIns="0" tIns="91440" rIns="91440" bIns="45720" rtlCol="0">
            <a:normAutofit/>
          </a:bodyPr>
          <a:lstStyle>
            <a:lvl1pPr marL="231775" indent="-231775">
              <a:buClr>
                <a:schemeClr val="accent2"/>
              </a:buClr>
              <a:defRPr lang="en-US" sz="2200" kern="1200" baseline="0" dirty="0" smtClean="0">
                <a:solidFill>
                  <a:schemeClr val="accent2"/>
                </a:solidFill>
                <a:latin typeface="Arial" pitchFamily="34" charset="0"/>
                <a:ea typeface="+mn-ea"/>
                <a:cs typeface="Arial" pitchFamily="34" charset="0"/>
              </a:defRPr>
            </a:lvl1pPr>
            <a:lvl2pPr marL="457200" indent="-228600">
              <a:defRPr lang="en-US" sz="2000" kern="1200" baseline="0" dirty="0" smtClean="0">
                <a:solidFill>
                  <a:schemeClr val="tx1">
                    <a:lumMod val="65000"/>
                    <a:lumOff val="35000"/>
                  </a:schemeClr>
                </a:solidFill>
                <a:latin typeface="Arial" pitchFamily="34" charset="0"/>
                <a:ea typeface="+mn-ea"/>
                <a:cs typeface="Arial" pitchFamily="34" charset="0"/>
              </a:defRPr>
            </a:lvl2pPr>
            <a:lvl3pPr marL="685800" indent="-228600">
              <a:defRPr lang="en-US" sz="1800" kern="1200" baseline="0" dirty="0" smtClean="0">
                <a:solidFill>
                  <a:schemeClr val="tx1">
                    <a:lumMod val="65000"/>
                    <a:lumOff val="35000"/>
                  </a:schemeClr>
                </a:solidFill>
                <a:latin typeface="Arial" pitchFamily="34" charset="0"/>
                <a:ea typeface="+mn-ea"/>
                <a:cs typeface="Arial" pitchFamily="34" charset="0"/>
              </a:defRPr>
            </a:lvl3pPr>
            <a:lvl4pPr marL="914400" indent="-228600">
              <a:defRPr lang="en-US" sz="1600" kern="1200" baseline="0" dirty="0" smtClean="0">
                <a:solidFill>
                  <a:schemeClr val="tx1">
                    <a:lumMod val="65000"/>
                    <a:lumOff val="35000"/>
                  </a:schemeClr>
                </a:solidFill>
                <a:latin typeface="Arial" pitchFamily="34" charset="0"/>
                <a:ea typeface="+mn-ea"/>
                <a:cs typeface="Arial" pitchFamily="34" charset="0"/>
              </a:defRPr>
            </a:lvl4pPr>
            <a:lvl5pPr marL="1143000" indent="-228600">
              <a:defRPr lang="en-US" sz="1400" kern="1200" dirty="0">
                <a:solidFill>
                  <a:schemeClr val="tx1">
                    <a:lumMod val="65000"/>
                    <a:lumOff val="35000"/>
                  </a:schemeClr>
                </a:solidFill>
                <a:latin typeface="Arial" pitchFamily="34" charset="0"/>
                <a:ea typeface="+mn-ea"/>
                <a:cs typeface="Arial" pitchFamily="34" charset="0"/>
              </a:defRPr>
            </a:lvl5pPr>
          </a:lstStyle>
          <a:p>
            <a:pPr marL="231775" lvl="0" indent="-231775" algn="l" defTabSz="914400" rtl="0" eaLnBrk="1" latinLnBrk="0" hangingPunct="1">
              <a:lnSpc>
                <a:spcPct val="85000"/>
              </a:lnSpc>
              <a:spcBef>
                <a:spcPts val="0"/>
              </a:spcBef>
              <a:spcAft>
                <a:spcPts val="1200"/>
              </a:spcAft>
              <a:buClr>
                <a:schemeClr val="accent2"/>
              </a:buClr>
              <a:buSzPct val="120000"/>
              <a:buFont typeface="Arial" pitchFamily="34" charset="0"/>
              <a:buChar char="•"/>
            </a:pPr>
            <a:r>
              <a:rPr lang="en-US" dirty="0" smtClean="0"/>
              <a:t>Text level Arial 22/24</a:t>
            </a:r>
          </a:p>
          <a:p>
            <a:pPr marL="457200" lvl="1" indent="-21590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tabLst/>
            </a:pPr>
            <a:r>
              <a:rPr lang="en-US" dirty="0" smtClean="0"/>
              <a:t>Bullet level 1 Arial 20/22</a:t>
            </a:r>
          </a:p>
          <a:p>
            <a:pPr marL="685800" lvl="2" indent="-22860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2 Arial 18/16</a:t>
            </a:r>
          </a:p>
          <a:p>
            <a:pPr marL="914400" lvl="3" indent="-22860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3 Arial 16/14</a:t>
            </a:r>
          </a:p>
          <a:p>
            <a:pPr marL="1143000" lvl="4" indent="-228600" algn="l" defTabSz="914400" rtl="0" eaLnBrk="1" latinLnBrk="0" hangingPunct="1">
              <a:lnSpc>
                <a:spcPct val="85000"/>
              </a:lnSpc>
              <a:spcBef>
                <a:spcPts val="0"/>
              </a:spcBef>
              <a:spcAft>
                <a:spcPts val="1200"/>
              </a:spcAft>
              <a:buClr>
                <a:schemeClr val="tx1">
                  <a:lumMod val="75000"/>
                  <a:lumOff val="25000"/>
                </a:schemeClr>
              </a:buClr>
              <a:buFont typeface="Calibri" pitchFamily="34" charset="0"/>
              <a:buChar char="–"/>
            </a:pPr>
            <a:r>
              <a:rPr lang="en-US" dirty="0" smtClean="0"/>
              <a:t>Fifth level</a:t>
            </a:r>
            <a:endParaRPr lang="en-US" dirty="0"/>
          </a:p>
        </p:txBody>
      </p:sp>
      <p:sp>
        <p:nvSpPr>
          <p:cNvPr id="10" name="Date Placeholder 9"/>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11" name="Footer Placeholder 10"/>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2" name="Slide Number Placeholder 11"/>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4" name="Title 13"/>
          <p:cNvSpPr>
            <a:spLocks noGrp="1"/>
          </p:cNvSpPr>
          <p:nvPr>
            <p:ph type="title" hasCustomPrompt="1"/>
          </p:nvPr>
        </p:nvSpPr>
        <p:spPr>
          <a:xfrm>
            <a:off x="1080000" y="720000"/>
            <a:ext cx="7816350" cy="457200"/>
          </a:xfrm>
        </p:spPr>
        <p:txBody>
          <a:bodyPr vert="horz" lIns="0" tIns="0" rIns="0" bIns="0" rtlCol="0" anchor="t" anchorCtr="0">
            <a:noAutofit/>
          </a:bodyPr>
          <a:lstStyle>
            <a:lvl1pPr>
              <a:lnSpc>
                <a:spcPts val="3200"/>
              </a:lnSpc>
              <a:defRPr lang="en-US" sz="28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28/32</a:t>
            </a:r>
            <a:endParaRPr lang="en-US" dirty="0"/>
          </a:p>
        </p:txBody>
      </p:sp>
      <p:sp>
        <p:nvSpPr>
          <p:cNvPr id="4" name="Text Placeholder 3"/>
          <p:cNvSpPr>
            <a:spLocks noGrp="1"/>
          </p:cNvSpPr>
          <p:nvPr>
            <p:ph type="body" sz="quarter" idx="15" hasCustomPrompt="1"/>
          </p:nvPr>
        </p:nvSpPr>
        <p:spPr>
          <a:xfrm>
            <a:off x="1080000" y="1170000"/>
            <a:ext cx="7829050" cy="457200"/>
          </a:xfrm>
        </p:spPr>
        <p:txBody>
          <a:bodyPr vert="horz" lIns="0" tIns="0" rIns="0" bIns="0" rtlCol="0" anchor="t" anchorCtr="0">
            <a:noAutofit/>
          </a:bodyPr>
          <a:lstStyle>
            <a:lvl1pPr marL="0" indent="0">
              <a:lnSpc>
                <a:spcPts val="2400"/>
              </a:lnSpc>
              <a:buNone/>
              <a:defRPr lang="en-US" sz="2000" dirty="0">
                <a:solidFill>
                  <a:schemeClr val="accent1"/>
                </a:solidFill>
                <a:ea typeface="+mj-ea"/>
              </a:defRPr>
            </a:lvl1pPr>
          </a:lstStyle>
          <a:p>
            <a:pPr lvl="0"/>
            <a:r>
              <a:rPr lang="en-US" dirty="0" smtClean="0"/>
              <a:t>Click to edit Sub-Title text styles Arial 20/24</a:t>
            </a:r>
            <a:endParaRPr lang="en-US" dirty="0"/>
          </a:p>
        </p:txBody>
      </p:sp>
    </p:spTree>
    <p:extLst>
      <p:ext uri="{BB962C8B-B14F-4D97-AF65-F5344CB8AC3E}">
        <p14:creationId xmlns="" xmlns:p14="http://schemas.microsoft.com/office/powerpoint/2010/main" val="392173062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19075" y="1743075"/>
            <a:ext cx="4249893" cy="4706938"/>
          </a:xfrm>
          <a:prstGeom prst="rect">
            <a:avLst/>
          </a:prstGeom>
        </p:spPr>
        <p:txBody>
          <a:bodyPr>
            <a:normAutofit/>
          </a:bodyPr>
          <a:lstStyle>
            <a:lvl1pPr marL="227013" indent="-227013">
              <a:buClr>
                <a:schemeClr val="accent2"/>
              </a:buClr>
              <a:defRPr sz="2200">
                <a:solidFill>
                  <a:schemeClr val="accent2"/>
                </a:solidFill>
              </a:defRPr>
            </a:lvl1pPr>
            <a:lvl2pPr marL="458788" indent="-230188">
              <a:defRPr sz="2000">
                <a:solidFill>
                  <a:schemeClr val="tx1">
                    <a:lumMod val="65000"/>
                    <a:lumOff val="35000"/>
                  </a:schemeClr>
                </a:solidFill>
              </a:defRPr>
            </a:lvl2pPr>
            <a:lvl3pPr marL="685800" indent="-215900">
              <a:defRPr sz="1800">
                <a:solidFill>
                  <a:schemeClr val="tx1">
                    <a:lumMod val="65000"/>
                    <a:lumOff val="35000"/>
                  </a:schemeClr>
                </a:solidFill>
              </a:defRPr>
            </a:lvl3pPr>
            <a:lvl4pPr marL="914400" indent="-215900">
              <a:defRPr sz="1600">
                <a:solidFill>
                  <a:schemeClr val="tx1">
                    <a:lumMod val="65000"/>
                    <a:lumOff val="35000"/>
                  </a:schemeClr>
                </a:solidFill>
              </a:defRPr>
            </a:lvl4pPr>
            <a:lvl5pPr marL="1143000" indent="-215900">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Text level Arial 22/20</a:t>
            </a:r>
          </a:p>
          <a:p>
            <a:pPr lvl="1"/>
            <a:r>
              <a:rPr lang="en-US" dirty="0" smtClean="0"/>
              <a:t>Bullet level 1 Arial 20/18</a:t>
            </a:r>
          </a:p>
          <a:p>
            <a:pPr lvl="2"/>
            <a:r>
              <a:rPr lang="en-US" dirty="0" smtClean="0"/>
              <a:t>Bullet level 2 Arial 18/16</a:t>
            </a:r>
          </a:p>
          <a:p>
            <a:pPr lvl="3"/>
            <a:r>
              <a:rPr lang="en-US" dirty="0" smtClean="0"/>
              <a:t>Bullet level 3 Arial 16/14</a:t>
            </a:r>
          </a:p>
          <a:p>
            <a:pPr lvl="4"/>
            <a:r>
              <a:rPr lang="en-US" dirty="0" smtClean="0"/>
              <a:t>Fifth level</a:t>
            </a:r>
            <a:endParaRPr lang="en-US" dirty="0"/>
          </a:p>
        </p:txBody>
      </p:sp>
      <p:sp>
        <p:nvSpPr>
          <p:cNvPr id="4" name="Content Placeholder 3"/>
          <p:cNvSpPr>
            <a:spLocks noGrp="1"/>
          </p:cNvSpPr>
          <p:nvPr>
            <p:ph sz="half" idx="2" hasCustomPrompt="1"/>
          </p:nvPr>
        </p:nvSpPr>
        <p:spPr>
          <a:xfrm>
            <a:off x="4651421" y="1743075"/>
            <a:ext cx="4268742" cy="4706938"/>
          </a:xfrm>
          <a:prstGeom prst="rect">
            <a:avLst/>
          </a:prstGeom>
        </p:spPr>
        <p:txBody>
          <a:bodyPr>
            <a:normAutofit/>
          </a:bodyPr>
          <a:lstStyle>
            <a:lvl1pPr>
              <a:buClr>
                <a:schemeClr val="accent2"/>
              </a:buClr>
              <a:defRPr sz="2200">
                <a:solidFill>
                  <a:schemeClr val="accent2"/>
                </a:solidFill>
              </a:defRPr>
            </a:lvl1pPr>
            <a:lvl2pPr>
              <a:defRPr lang="en-US" sz="2000" kern="1200" baseline="0" dirty="0" smtClean="0">
                <a:solidFill>
                  <a:schemeClr val="tx1">
                    <a:lumMod val="65000"/>
                    <a:lumOff val="35000"/>
                  </a:schemeClr>
                </a:solidFill>
                <a:latin typeface="Arial" pitchFamily="34" charset="0"/>
                <a:ea typeface="+mn-ea"/>
                <a:cs typeface="Arial" pitchFamily="34" charset="0"/>
              </a:defRPr>
            </a:lvl2pPr>
            <a:lvl3pPr>
              <a:defRPr lang="en-US" sz="1800" kern="1200" baseline="0" dirty="0" smtClean="0">
                <a:solidFill>
                  <a:schemeClr val="tx1">
                    <a:lumMod val="65000"/>
                    <a:lumOff val="35000"/>
                  </a:schemeClr>
                </a:solidFill>
                <a:latin typeface="Arial" pitchFamily="34" charset="0"/>
                <a:ea typeface="+mn-ea"/>
                <a:cs typeface="Arial" pitchFamily="34" charset="0"/>
              </a:defRPr>
            </a:lvl3pPr>
            <a:lvl4pPr>
              <a:defRPr lang="en-US" sz="1600" kern="1200" baseline="0" dirty="0" smtClean="0">
                <a:solidFill>
                  <a:schemeClr val="tx1">
                    <a:lumMod val="65000"/>
                    <a:lumOff val="35000"/>
                  </a:schemeClr>
                </a:solidFill>
                <a:latin typeface="Arial" pitchFamily="34" charset="0"/>
                <a:ea typeface="+mn-ea"/>
                <a:cs typeface="Arial" pitchFamily="34" charset="0"/>
              </a:defRPr>
            </a:lvl4pPr>
            <a:lvl5pPr>
              <a:defRPr lang="en-US" sz="1400" kern="1200" dirty="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Text level Arial 22/20</a:t>
            </a:r>
          </a:p>
          <a:p>
            <a:pPr lvl="1"/>
            <a:r>
              <a:rPr lang="en-US" dirty="0" smtClean="0"/>
              <a:t>Bullet level 1 Arial 20/18</a:t>
            </a:r>
          </a:p>
          <a:p>
            <a:pPr lvl="2"/>
            <a:r>
              <a:rPr lang="en-US" dirty="0" smtClean="0"/>
              <a:t>Bullet level 2 Arial 18/16</a:t>
            </a:r>
          </a:p>
          <a:p>
            <a:pPr lvl="3"/>
            <a:r>
              <a:rPr lang="en-US" dirty="0" smtClean="0"/>
              <a:t>Bullet level 3 Arial 16/14</a:t>
            </a:r>
          </a:p>
          <a:p>
            <a:pPr lvl="4"/>
            <a:r>
              <a:rPr lang="en-US" dirty="0" smtClean="0"/>
              <a:t>Fifth level</a:t>
            </a:r>
            <a:endParaRPr lang="en-US" dirty="0"/>
          </a:p>
        </p:txBody>
      </p:sp>
      <p:sp>
        <p:nvSpPr>
          <p:cNvPr id="11" name="Date Placeholder 10"/>
          <p:cNvSpPr>
            <a:spLocks noGrp="1"/>
          </p:cNvSpPr>
          <p:nvPr>
            <p:ph type="dt" sz="half" idx="10"/>
          </p:nvPr>
        </p:nvSpPr>
        <p:spPr/>
        <p:txBody>
          <a:bodyPr/>
          <a:lstStyle>
            <a:lvl1pPr>
              <a:defRPr>
                <a:solidFill>
                  <a:schemeClr val="accent2"/>
                </a:solidFill>
              </a:defRPr>
            </a:lvl1pPr>
          </a:lstStyle>
          <a:p>
            <a:pPr>
              <a:defRPr/>
            </a:pPr>
            <a:endParaRPr lang="en-US" dirty="0"/>
          </a:p>
        </p:txBody>
      </p:sp>
      <p:sp>
        <p:nvSpPr>
          <p:cNvPr id="12" name="Footer Placeholder 11"/>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3" name="Slide Number Placeholder 12"/>
          <p:cNvSpPr>
            <a:spLocks noGrp="1"/>
          </p:cNvSpPr>
          <p:nvPr>
            <p:ph type="sldNum" sz="quarter" idx="12"/>
          </p:nvPr>
        </p:nvSpPr>
        <p:spPr/>
        <p:txBody>
          <a:bodyPr/>
          <a:lstStyle>
            <a:lvl1pPr>
              <a:defRPr>
                <a:solidFill>
                  <a:schemeClr val="accent2"/>
                </a:solidFill>
              </a:defRPr>
            </a:lvl1pPr>
          </a:lstStyle>
          <a:p>
            <a:pPr>
              <a:defRPr/>
            </a:pPr>
            <a:fld id="{2551BED1-6738-42AB-AC36-C8993ADD4C7F}" type="slidenum">
              <a:rPr lang="en-US" smtClean="0"/>
              <a:pPr>
                <a:defRPr/>
              </a:pPr>
              <a:t>‹#›</a:t>
            </a:fld>
            <a:endParaRPr lang="en-US" dirty="0"/>
          </a:p>
        </p:txBody>
      </p:sp>
      <p:sp>
        <p:nvSpPr>
          <p:cNvPr id="14" name="Title 13"/>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Master title style Arial 32/34</a:t>
            </a:r>
            <a:endParaRPr lang="en-US" dirty="0"/>
          </a:p>
        </p:txBody>
      </p:sp>
    </p:spTree>
    <p:extLst>
      <p:ext uri="{BB962C8B-B14F-4D97-AF65-F5344CB8AC3E}">
        <p14:creationId xmlns="" xmlns:p14="http://schemas.microsoft.com/office/powerpoint/2010/main" val="199486358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 w subhea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12" name="Footer Placeholder 11"/>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3" name="Slide Number Placeholder 12"/>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4" name="Title 13"/>
          <p:cNvSpPr>
            <a:spLocks noGrp="1"/>
          </p:cNvSpPr>
          <p:nvPr>
            <p:ph type="title" hasCustomPrompt="1"/>
          </p:nvPr>
        </p:nvSpPr>
        <p:spPr>
          <a:xfrm>
            <a:off x="219075" y="712788"/>
            <a:ext cx="8686800" cy="460420"/>
          </a:xfrm>
        </p:spPr>
        <p:txBody>
          <a:bodyPr vert="horz" lIns="0" tIns="0" rIns="0" bIns="0" rtlCol="0" anchor="t" anchorCtr="0">
            <a:noAutofit/>
          </a:bodyPr>
          <a:lstStyle>
            <a:lvl1pPr>
              <a:lnSpc>
                <a:spcPts val="3400"/>
              </a:lnSpc>
              <a:defRPr lang="en-US"/>
            </a:lvl1pPr>
          </a:lstStyle>
          <a:p>
            <a:pPr lvl="0">
              <a:lnSpc>
                <a:spcPts val="3400"/>
              </a:lnSpc>
            </a:pPr>
            <a:r>
              <a:rPr lang="en-US" dirty="0" smtClean="0"/>
              <a:t>Click to edit Master title style Arial 32/34</a:t>
            </a:r>
            <a:endParaRPr lang="en-US" dirty="0"/>
          </a:p>
        </p:txBody>
      </p:sp>
      <p:sp>
        <p:nvSpPr>
          <p:cNvPr id="8" name="Text Placeholder 3"/>
          <p:cNvSpPr>
            <a:spLocks noGrp="1"/>
          </p:cNvSpPr>
          <p:nvPr>
            <p:ph type="body" sz="quarter" idx="15" hasCustomPrompt="1"/>
          </p:nvPr>
        </p:nvSpPr>
        <p:spPr>
          <a:xfrm>
            <a:off x="219075" y="1169988"/>
            <a:ext cx="8686800" cy="457200"/>
          </a:xfrm>
        </p:spPr>
        <p:txBody>
          <a:bodyPr vert="horz" lIns="0" tIns="0" rIns="0" bIns="0" rtlCol="0" anchor="t" anchorCtr="0">
            <a:noAutofit/>
          </a:bodyPr>
          <a:lstStyle>
            <a:lvl1pPr marL="0" indent="0">
              <a:buNone/>
              <a:defRPr lang="en-US" sz="2400" dirty="0">
                <a:solidFill>
                  <a:schemeClr val="accent1"/>
                </a:solidFill>
                <a:ea typeface="+mj-ea"/>
              </a:defRPr>
            </a:lvl1pPr>
          </a:lstStyle>
          <a:p>
            <a:pPr lvl="0"/>
            <a:r>
              <a:rPr lang="en-US" dirty="0" smtClean="0"/>
              <a:t>Click to edit Sub-Title text styles Arial 24/34</a:t>
            </a:r>
            <a:endParaRPr lang="en-US" dirty="0"/>
          </a:p>
        </p:txBody>
      </p:sp>
      <p:sp>
        <p:nvSpPr>
          <p:cNvPr id="9" name="Content Placeholder 2"/>
          <p:cNvSpPr>
            <a:spLocks noGrp="1"/>
          </p:cNvSpPr>
          <p:nvPr>
            <p:ph sz="half" idx="1" hasCustomPrompt="1"/>
          </p:nvPr>
        </p:nvSpPr>
        <p:spPr>
          <a:xfrm>
            <a:off x="219075" y="1743076"/>
            <a:ext cx="4249893" cy="4706937"/>
          </a:xfrm>
          <a:prstGeom prst="rect">
            <a:avLst/>
          </a:prstGeom>
        </p:spPr>
        <p:txBody>
          <a:bodyPr>
            <a:normAutofit/>
          </a:bodyPr>
          <a:lstStyle>
            <a:lvl1pPr marL="227013" indent="-227013">
              <a:buClr>
                <a:schemeClr val="accent2"/>
              </a:buClr>
              <a:defRPr sz="2200">
                <a:solidFill>
                  <a:schemeClr val="accent2"/>
                </a:solidFill>
              </a:defRPr>
            </a:lvl1pPr>
            <a:lvl2pPr>
              <a:defRPr sz="2000">
                <a:solidFill>
                  <a:schemeClr val="tx1">
                    <a:lumMod val="65000"/>
                    <a:lumOff val="35000"/>
                  </a:schemeClr>
                </a:solidFill>
              </a:defRPr>
            </a:lvl2pPr>
            <a:lvl3pPr>
              <a:defRPr lang="en-US" sz="1800" kern="1200" baseline="0" dirty="0" smtClean="0">
                <a:solidFill>
                  <a:schemeClr val="tx1">
                    <a:lumMod val="65000"/>
                    <a:lumOff val="35000"/>
                  </a:schemeClr>
                </a:solidFill>
                <a:latin typeface="Arial" pitchFamily="34" charset="0"/>
                <a:ea typeface="+mn-ea"/>
                <a:cs typeface="Arial" pitchFamily="34" charset="0"/>
              </a:defRPr>
            </a:lvl3pPr>
            <a:lvl4pPr>
              <a:defRPr lang="en-US" sz="1600" kern="1200" baseline="0" dirty="0" smtClean="0">
                <a:solidFill>
                  <a:schemeClr val="tx1">
                    <a:lumMod val="65000"/>
                    <a:lumOff val="35000"/>
                  </a:schemeClr>
                </a:solidFill>
                <a:latin typeface="Arial" pitchFamily="34" charset="0"/>
                <a:ea typeface="+mn-ea"/>
                <a:cs typeface="Arial" pitchFamily="34" charset="0"/>
              </a:defRPr>
            </a:lvl4pPr>
            <a:lvl5pPr>
              <a:defRPr lang="en-US" sz="1400" kern="1200" dirty="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Text level Arial 22/20</a:t>
            </a:r>
          </a:p>
          <a:p>
            <a:pPr lvl="1"/>
            <a:r>
              <a:rPr lang="en-US" dirty="0" smtClean="0"/>
              <a:t>Bullet level 1 Arial 20/18</a:t>
            </a:r>
          </a:p>
          <a:p>
            <a:pPr lvl="2"/>
            <a:r>
              <a:rPr lang="en-US" dirty="0" smtClean="0"/>
              <a:t>Bullet level 2 Arial 18/16</a:t>
            </a:r>
          </a:p>
          <a:p>
            <a:pPr lvl="3"/>
            <a:r>
              <a:rPr lang="en-US" dirty="0" smtClean="0"/>
              <a:t>Bullet level 3 Arial 16/14</a:t>
            </a:r>
          </a:p>
          <a:p>
            <a:pPr lvl="4"/>
            <a:r>
              <a:rPr lang="en-US" dirty="0" smtClean="0"/>
              <a:t>Fifth level</a:t>
            </a:r>
            <a:endParaRPr lang="en-US" dirty="0"/>
          </a:p>
        </p:txBody>
      </p:sp>
      <p:sp>
        <p:nvSpPr>
          <p:cNvPr id="10" name="Content Placeholder 3"/>
          <p:cNvSpPr>
            <a:spLocks noGrp="1"/>
          </p:cNvSpPr>
          <p:nvPr>
            <p:ph sz="half" idx="2" hasCustomPrompt="1"/>
          </p:nvPr>
        </p:nvSpPr>
        <p:spPr>
          <a:xfrm>
            <a:off x="4651421" y="1743076"/>
            <a:ext cx="4268742" cy="4706937"/>
          </a:xfrm>
          <a:prstGeom prst="rect">
            <a:avLst/>
          </a:prstGeom>
        </p:spPr>
        <p:txBody>
          <a:bodyPr>
            <a:normAutofit/>
          </a:bodyPr>
          <a:lstStyle>
            <a:lvl1pPr>
              <a:buClr>
                <a:schemeClr val="accent2"/>
              </a:buClr>
              <a:defRPr sz="2200">
                <a:solidFill>
                  <a:schemeClr val="accent2"/>
                </a:solidFill>
              </a:defRPr>
            </a:lvl1pPr>
            <a:lvl2pPr>
              <a:defRPr lang="en-US" sz="2000" kern="1200" baseline="0" dirty="0" smtClean="0">
                <a:solidFill>
                  <a:schemeClr val="tx1">
                    <a:lumMod val="65000"/>
                    <a:lumOff val="35000"/>
                  </a:schemeClr>
                </a:solidFill>
                <a:latin typeface="Arial" pitchFamily="34" charset="0"/>
                <a:ea typeface="+mn-ea"/>
                <a:cs typeface="Arial" pitchFamily="34" charset="0"/>
              </a:defRPr>
            </a:lvl2pPr>
            <a:lvl3pPr>
              <a:defRPr lang="en-US" sz="1800" kern="1200" baseline="0" dirty="0" smtClean="0">
                <a:solidFill>
                  <a:schemeClr val="tx1">
                    <a:lumMod val="65000"/>
                    <a:lumOff val="35000"/>
                  </a:schemeClr>
                </a:solidFill>
                <a:latin typeface="Arial" pitchFamily="34" charset="0"/>
                <a:ea typeface="+mn-ea"/>
                <a:cs typeface="Arial" pitchFamily="34" charset="0"/>
              </a:defRPr>
            </a:lvl3pPr>
            <a:lvl4pPr>
              <a:defRPr lang="en-US" sz="1600" kern="1200" baseline="0" dirty="0" smtClean="0">
                <a:solidFill>
                  <a:schemeClr val="tx1">
                    <a:lumMod val="65000"/>
                    <a:lumOff val="35000"/>
                  </a:schemeClr>
                </a:solidFill>
                <a:latin typeface="Arial" pitchFamily="34" charset="0"/>
                <a:ea typeface="+mn-ea"/>
                <a:cs typeface="Arial" pitchFamily="34" charset="0"/>
              </a:defRPr>
            </a:lvl4pPr>
            <a:lvl5pPr>
              <a:defRPr lang="en-US" sz="1400" kern="1200" dirty="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Text level Arial 22/20</a:t>
            </a:r>
          </a:p>
          <a:p>
            <a:pPr lvl="1"/>
            <a:r>
              <a:rPr lang="en-US" dirty="0" smtClean="0"/>
              <a:t>Bullet level 1 Arial 20/18</a:t>
            </a:r>
          </a:p>
          <a:p>
            <a:pPr lvl="2"/>
            <a:r>
              <a:rPr lang="en-US" dirty="0" smtClean="0"/>
              <a:t>Bullet level 2 Arial 18/16</a:t>
            </a:r>
          </a:p>
          <a:p>
            <a:pPr lvl="3"/>
            <a:r>
              <a:rPr lang="en-US" dirty="0" smtClean="0"/>
              <a:t>Bullet level 3 Arial 16/14</a:t>
            </a:r>
          </a:p>
          <a:p>
            <a:pPr lvl="4"/>
            <a:r>
              <a:rPr lang="en-US" dirty="0" smtClean="0"/>
              <a:t>Fifth level</a:t>
            </a:r>
            <a:endParaRPr lang="en-US" dirty="0"/>
          </a:p>
        </p:txBody>
      </p:sp>
    </p:spTree>
    <p:extLst>
      <p:ext uri="{BB962C8B-B14F-4D97-AF65-F5344CB8AC3E}">
        <p14:creationId xmlns="" xmlns:p14="http://schemas.microsoft.com/office/powerpoint/2010/main" val="38989543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551" y="2804160"/>
            <a:ext cx="8705849" cy="981075"/>
          </a:xfrm>
        </p:spPr>
        <p:txBody>
          <a:bodyPr anchor="b" anchorCtr="0"/>
          <a:lstStyle>
            <a:lvl1pPr>
              <a:defRPr/>
            </a:lvl1pPr>
          </a:lstStyle>
          <a:p>
            <a:r>
              <a:rPr lang="en-US" dirty="0" smtClean="0"/>
              <a:t>Click to edit Divider title style Arial 32/34</a:t>
            </a:r>
            <a:endParaRPr lang="en-US" dirty="0"/>
          </a:p>
        </p:txBody>
      </p:sp>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Tree>
    <p:extLst>
      <p:ext uri="{BB962C8B-B14F-4D97-AF65-F5344CB8AC3E}">
        <p14:creationId xmlns="" xmlns:p14="http://schemas.microsoft.com/office/powerpoint/2010/main" val="305391996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est Slide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8" name="Text Placeholder 7"/>
          <p:cNvSpPr>
            <a:spLocks noGrp="1"/>
          </p:cNvSpPr>
          <p:nvPr>
            <p:ph type="body" sz="quarter" idx="13" hasCustomPrompt="1"/>
          </p:nvPr>
        </p:nvSpPr>
        <p:spPr>
          <a:xfrm>
            <a:off x="213289" y="1743075"/>
            <a:ext cx="2710886" cy="4706938"/>
          </a:xfrm>
        </p:spPr>
        <p:txBody>
          <a:bodyPr lIns="91440" tIns="91440" bIns="91440">
            <a:normAutofit/>
          </a:bodyPr>
          <a:lstStyle>
            <a:lvl1pPr marL="3175" indent="0">
              <a:lnSpc>
                <a:spcPts val="2200"/>
              </a:lnSpc>
              <a:buFontTx/>
              <a:buNone/>
              <a:defRPr sz="2000" b="1">
                <a:solidFill>
                  <a:schemeClr val="accent2"/>
                </a:solidFill>
              </a:defRPr>
            </a:lvl1pPr>
            <a:lvl2pPr indent="0">
              <a:buFontTx/>
              <a:buNone/>
              <a:defRPr/>
            </a:lvl2pPr>
            <a:lvl3pPr indent="0">
              <a:buFontTx/>
              <a:buNone/>
              <a:defRPr/>
            </a:lvl3pPr>
            <a:lvl4pPr indent="0">
              <a:buFontTx/>
              <a:buNone/>
              <a:defRPr/>
            </a:lvl4pPr>
          </a:lstStyle>
          <a:p>
            <a:pPr lvl="0"/>
            <a:r>
              <a:rPr lang="en-US" dirty="0" smtClean="0"/>
              <a:t>Click to edit Sub-Title text styles Arial Bold 22/20</a:t>
            </a:r>
            <a:endParaRPr lang="en-US" dirty="0"/>
          </a:p>
        </p:txBody>
      </p:sp>
      <p:sp>
        <p:nvSpPr>
          <p:cNvPr id="10" name="Text Placeholder 7"/>
          <p:cNvSpPr>
            <a:spLocks noGrp="1"/>
          </p:cNvSpPr>
          <p:nvPr>
            <p:ph type="body" sz="quarter" idx="14" hasCustomPrompt="1"/>
          </p:nvPr>
        </p:nvSpPr>
        <p:spPr>
          <a:xfrm>
            <a:off x="3152775" y="1743075"/>
            <a:ext cx="5759449" cy="4706938"/>
          </a:xfrm>
        </p:spPr>
        <p:txBody>
          <a:bodyPr tIns="91440"/>
          <a:lstStyle>
            <a:lvl1pPr marL="285750" indent="-285750">
              <a:lnSpc>
                <a:spcPct val="85000"/>
              </a:lnSpc>
              <a:buClr>
                <a:schemeClr val="accent2"/>
              </a:buClr>
              <a:defRPr>
                <a:solidFill>
                  <a:schemeClr val="accent2"/>
                </a:solidFill>
              </a:defRPr>
            </a:lvl1pPr>
            <a:lvl2pPr marL="514350" indent="-228600">
              <a:lnSpc>
                <a:spcPct val="85000"/>
              </a:lnSpc>
              <a:defRPr>
                <a:solidFill>
                  <a:schemeClr val="tx1">
                    <a:lumMod val="65000"/>
                    <a:lumOff val="35000"/>
                  </a:schemeClr>
                </a:solidFill>
              </a:defRPr>
            </a:lvl2pPr>
            <a:lvl3pPr marL="742950" indent="-215900">
              <a:lnSpc>
                <a:spcPct val="85000"/>
              </a:lnSpc>
              <a:defRPr>
                <a:solidFill>
                  <a:schemeClr val="tx1">
                    <a:lumMod val="65000"/>
                    <a:lumOff val="35000"/>
                  </a:schemeClr>
                </a:solidFill>
              </a:defRPr>
            </a:lvl3pPr>
            <a:lvl4pPr marL="971550" indent="-215900">
              <a:lnSpc>
                <a:spcPct val="85000"/>
              </a:lnSpc>
              <a:defRPr>
                <a:solidFill>
                  <a:schemeClr val="tx1">
                    <a:lumMod val="65000"/>
                    <a:lumOff val="35000"/>
                  </a:schemeClr>
                </a:solidFill>
              </a:defRPr>
            </a:lvl4pPr>
          </a:lstStyle>
          <a:p>
            <a:pPr lvl="0"/>
            <a:r>
              <a:rPr lang="en-US" dirty="0" smtClean="0"/>
              <a:t>Text level Arial 22/20</a:t>
            </a:r>
          </a:p>
          <a:p>
            <a:pPr lvl="1"/>
            <a:r>
              <a:rPr lang="en-US" dirty="0" smtClean="0"/>
              <a:t>Bullet level 1 Arial 20/18</a:t>
            </a:r>
          </a:p>
          <a:p>
            <a:pPr lvl="2"/>
            <a:r>
              <a:rPr lang="en-US" dirty="0" smtClean="0"/>
              <a:t>Bullet level 2 Arial 18/16</a:t>
            </a:r>
          </a:p>
          <a:p>
            <a:pPr lvl="3"/>
            <a:r>
              <a:rPr lang="en-US" dirty="0" smtClean="0"/>
              <a:t>Bullet level 3 Arial 16/14</a:t>
            </a:r>
          </a:p>
          <a:p>
            <a:pPr lvl="4"/>
            <a:r>
              <a:rPr lang="en-US" dirty="0" smtClean="0"/>
              <a:t>Fifth level</a:t>
            </a:r>
            <a:endParaRPr lang="en-US" dirty="0"/>
          </a:p>
        </p:txBody>
      </p:sp>
      <p:sp>
        <p:nvSpPr>
          <p:cNvPr id="7" name="Title 6"/>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Tree>
    <p:extLst>
      <p:ext uri="{BB962C8B-B14F-4D97-AF65-F5344CB8AC3E}">
        <p14:creationId xmlns="" xmlns:p14="http://schemas.microsoft.com/office/powerpoint/2010/main" val="257910256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xt Slide 2 Alterna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8" name="Text Placeholder 7"/>
          <p:cNvSpPr>
            <a:spLocks noGrp="1"/>
          </p:cNvSpPr>
          <p:nvPr>
            <p:ph type="body" sz="quarter" idx="13" hasCustomPrompt="1"/>
          </p:nvPr>
        </p:nvSpPr>
        <p:spPr>
          <a:xfrm>
            <a:off x="213288" y="1743075"/>
            <a:ext cx="2710887" cy="2840038"/>
          </a:xfrm>
          <a:solidFill>
            <a:schemeClr val="accent2"/>
          </a:solidFill>
        </p:spPr>
        <p:txBody>
          <a:bodyPr lIns="91440" tIns="91440" rIns="91440" bIns="91440" anchor="t" anchorCtr="0">
            <a:normAutofit/>
          </a:bodyPr>
          <a:lstStyle>
            <a:lvl1pPr marL="3175" indent="0">
              <a:lnSpc>
                <a:spcPts val="2200"/>
              </a:lnSpc>
              <a:buFontTx/>
              <a:buNone/>
              <a:defRPr sz="2000" b="1">
                <a:solidFill>
                  <a:schemeClr val="bg1"/>
                </a:solidFill>
              </a:defRPr>
            </a:lvl1pPr>
            <a:lvl2pPr indent="0">
              <a:buFontTx/>
              <a:buNone/>
              <a:defRPr/>
            </a:lvl2pPr>
            <a:lvl3pPr indent="0">
              <a:buFontTx/>
              <a:buNone/>
              <a:defRPr/>
            </a:lvl3pPr>
            <a:lvl4pPr indent="0">
              <a:buFontTx/>
              <a:buNone/>
              <a:defRPr/>
            </a:lvl4pPr>
          </a:lstStyle>
          <a:p>
            <a:pPr lvl="0"/>
            <a:r>
              <a:rPr lang="en-US" dirty="0" smtClean="0"/>
              <a:t>Click to edit Sub-Title text styles Arial Bold 22/20</a:t>
            </a:r>
            <a:endParaRPr lang="en-US" dirty="0"/>
          </a:p>
        </p:txBody>
      </p:sp>
      <p:sp>
        <p:nvSpPr>
          <p:cNvPr id="14" name="Text Placeholder 7"/>
          <p:cNvSpPr>
            <a:spLocks noGrp="1"/>
          </p:cNvSpPr>
          <p:nvPr>
            <p:ph type="body" sz="quarter" idx="14" hasCustomPrompt="1"/>
          </p:nvPr>
        </p:nvSpPr>
        <p:spPr>
          <a:xfrm>
            <a:off x="3152775" y="1743075"/>
            <a:ext cx="5759449" cy="4706938"/>
          </a:xfrm>
        </p:spPr>
        <p:txBody>
          <a:bodyPr lIns="0" tIns="91440" rIns="91440" bIns="91440"/>
          <a:lstStyle>
            <a:lvl1pPr marL="285750" indent="-285750">
              <a:lnSpc>
                <a:spcPct val="85000"/>
              </a:lnSpc>
              <a:buClr>
                <a:schemeClr val="accent2"/>
              </a:buClr>
              <a:defRPr>
                <a:solidFill>
                  <a:schemeClr val="accent2"/>
                </a:solidFill>
              </a:defRPr>
            </a:lvl1pPr>
            <a:lvl2pPr marL="515938" indent="-230188">
              <a:lnSpc>
                <a:spcPct val="85000"/>
              </a:lnSpc>
              <a:defRPr sz="1800">
                <a:solidFill>
                  <a:schemeClr val="tx1">
                    <a:lumMod val="65000"/>
                    <a:lumOff val="35000"/>
                  </a:schemeClr>
                </a:solidFill>
              </a:defRPr>
            </a:lvl2pPr>
            <a:lvl3pPr marL="742950" indent="-215900">
              <a:lnSpc>
                <a:spcPct val="85000"/>
              </a:lnSpc>
              <a:defRPr sz="1600">
                <a:solidFill>
                  <a:schemeClr val="tx1">
                    <a:lumMod val="65000"/>
                    <a:lumOff val="35000"/>
                  </a:schemeClr>
                </a:solidFill>
              </a:defRPr>
            </a:lvl3pPr>
            <a:lvl4pPr marL="971550" indent="-215900">
              <a:lnSpc>
                <a:spcPct val="85000"/>
              </a:lnSpc>
              <a:defRPr>
                <a:solidFill>
                  <a:schemeClr val="tx1">
                    <a:lumMod val="65000"/>
                    <a:lumOff val="35000"/>
                  </a:schemeClr>
                </a:solidFill>
              </a:defRPr>
            </a:lvl4pPr>
          </a:lstStyle>
          <a:p>
            <a:pPr lvl="0"/>
            <a:r>
              <a:rPr lang="en-US" dirty="0" smtClean="0"/>
              <a:t>Text level Arial 22/20</a:t>
            </a:r>
          </a:p>
          <a:p>
            <a:pPr lvl="1"/>
            <a:r>
              <a:rPr lang="en-US" dirty="0" smtClean="0"/>
              <a:t>Bullet level 1 Arial 20/18</a:t>
            </a:r>
          </a:p>
          <a:p>
            <a:pPr lvl="2"/>
            <a:r>
              <a:rPr lang="en-US" dirty="0" smtClean="0"/>
              <a:t>Bullet level 2 Arial 18/16</a:t>
            </a:r>
          </a:p>
          <a:p>
            <a:pPr lvl="3"/>
            <a:r>
              <a:rPr lang="en-US" dirty="0" smtClean="0"/>
              <a:t>Bullet level 3 Arial 16/14</a:t>
            </a:r>
          </a:p>
          <a:p>
            <a:pPr lvl="4"/>
            <a:r>
              <a:rPr lang="en-US" dirty="0" smtClean="0"/>
              <a:t>Fifth level</a:t>
            </a:r>
            <a:endParaRPr lang="en-US" dirty="0"/>
          </a:p>
        </p:txBody>
      </p:sp>
      <p:sp>
        <p:nvSpPr>
          <p:cNvPr id="6" name="Title 5"/>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Tree>
    <p:extLst>
      <p:ext uri="{BB962C8B-B14F-4D97-AF65-F5344CB8AC3E}">
        <p14:creationId xmlns="" xmlns:p14="http://schemas.microsoft.com/office/powerpoint/2010/main" val="3254844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ext Slide 2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4" name="Picture Placeholder 13"/>
          <p:cNvSpPr>
            <a:spLocks noGrp="1"/>
          </p:cNvSpPr>
          <p:nvPr>
            <p:ph type="pic" sz="quarter" idx="15"/>
          </p:nvPr>
        </p:nvSpPr>
        <p:spPr>
          <a:xfrm>
            <a:off x="208788" y="1743075"/>
            <a:ext cx="2715387" cy="2840038"/>
          </a:xfrm>
          <a:solidFill>
            <a:schemeClr val="accent4">
              <a:lumMod val="20000"/>
              <a:lumOff val="80000"/>
            </a:schemeClr>
          </a:solidFill>
        </p:spPr>
        <p:txBody>
          <a:bodyPr/>
          <a:lstStyle>
            <a:lvl1pPr marL="0" indent="0">
              <a:buFontTx/>
              <a:buNone/>
              <a:defRPr>
                <a:solidFill>
                  <a:schemeClr val="accent2"/>
                </a:solidFill>
              </a:defRPr>
            </a:lvl1pPr>
          </a:lstStyle>
          <a:p>
            <a:r>
              <a:rPr lang="en-US" dirty="0" smtClean="0"/>
              <a:t>Click icon to add picture</a:t>
            </a:r>
            <a:endParaRPr lang="en-US" dirty="0"/>
          </a:p>
        </p:txBody>
      </p:sp>
      <p:sp>
        <p:nvSpPr>
          <p:cNvPr id="13" name="Text Placeholder 7"/>
          <p:cNvSpPr>
            <a:spLocks noGrp="1"/>
          </p:cNvSpPr>
          <p:nvPr>
            <p:ph type="body" sz="quarter" idx="14" hasCustomPrompt="1"/>
          </p:nvPr>
        </p:nvSpPr>
        <p:spPr>
          <a:xfrm>
            <a:off x="3152775" y="1743076"/>
            <a:ext cx="5759449" cy="4603133"/>
          </a:xfrm>
        </p:spPr>
        <p:txBody>
          <a:bodyPr vert="horz" lIns="0" tIns="91440" rIns="91440" bIns="91440" rtlCol="0">
            <a:normAutofit/>
          </a:bodyPr>
          <a:lstStyle>
            <a:lvl1pPr marL="285750" indent="-285750">
              <a:buClr>
                <a:schemeClr val="accent2"/>
              </a:buClr>
              <a:defRPr lang="en-US" dirty="0" smtClean="0">
                <a:solidFill>
                  <a:schemeClr val="accent2"/>
                </a:solidFill>
              </a:defRPr>
            </a:lvl1pPr>
            <a:lvl2pPr marL="515938" indent="-230188">
              <a:defRPr lang="en-US" dirty="0" smtClean="0">
                <a:solidFill>
                  <a:schemeClr val="tx1">
                    <a:lumMod val="75000"/>
                    <a:lumOff val="25000"/>
                  </a:schemeClr>
                </a:solidFill>
              </a:defRPr>
            </a:lvl2pPr>
            <a:lvl3pPr marL="742950" indent="-215900">
              <a:defRPr lang="en-US" dirty="0" smtClean="0">
                <a:solidFill>
                  <a:schemeClr val="tx1">
                    <a:lumMod val="75000"/>
                    <a:lumOff val="25000"/>
                  </a:schemeClr>
                </a:solidFill>
              </a:defRPr>
            </a:lvl3pPr>
            <a:lvl4pPr marL="971550" indent="-215900">
              <a:defRPr lang="en-US" dirty="0">
                <a:solidFill>
                  <a:schemeClr val="tx1">
                    <a:lumMod val="75000"/>
                    <a:lumOff val="25000"/>
                  </a:schemeClr>
                </a:solidFill>
              </a:defRPr>
            </a:lvl4pPr>
          </a:lstStyle>
          <a:p>
            <a:pPr lvl="0"/>
            <a:r>
              <a:rPr lang="en-US" dirty="0" smtClean="0"/>
              <a:t>Text level Arial 22/20</a:t>
            </a:r>
          </a:p>
          <a:p>
            <a:pPr lvl="1"/>
            <a:r>
              <a:rPr lang="en-US" dirty="0" smtClean="0"/>
              <a:t>Bullet level 1 Arial 20/18</a:t>
            </a:r>
          </a:p>
          <a:p>
            <a:pPr lvl="2"/>
            <a:r>
              <a:rPr lang="en-US" dirty="0" smtClean="0"/>
              <a:t>Bullet level 2 Arial 18/16</a:t>
            </a:r>
          </a:p>
          <a:p>
            <a:pPr lvl="3"/>
            <a:r>
              <a:rPr lang="en-US" dirty="0" smtClean="0"/>
              <a:t>Bullet level 3 Arial 16/14</a:t>
            </a:r>
          </a:p>
          <a:p>
            <a:pPr lvl="4"/>
            <a:r>
              <a:rPr lang="en-US" dirty="0" smtClean="0"/>
              <a:t>Fifth level</a:t>
            </a:r>
            <a:endParaRPr lang="en-US" dirty="0"/>
          </a:p>
        </p:txBody>
      </p:sp>
      <p:sp>
        <p:nvSpPr>
          <p:cNvPr id="6" name="Title 5"/>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Tree>
    <p:extLst>
      <p:ext uri="{BB962C8B-B14F-4D97-AF65-F5344CB8AC3E}">
        <p14:creationId xmlns="" xmlns:p14="http://schemas.microsoft.com/office/powerpoint/2010/main" val="10069085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hart Slide 1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6" name="Text Placeholder 7"/>
          <p:cNvSpPr>
            <a:spLocks noGrp="1"/>
          </p:cNvSpPr>
          <p:nvPr>
            <p:ph type="body" sz="quarter" idx="13" hasCustomPrompt="1"/>
          </p:nvPr>
        </p:nvSpPr>
        <p:spPr>
          <a:xfrm>
            <a:off x="6189663" y="1743075"/>
            <a:ext cx="2722561" cy="830263"/>
          </a:xfrm>
        </p:spPr>
        <p:txBody>
          <a:bodyPr/>
          <a:lstStyle>
            <a:lvl1pPr indent="0">
              <a:lnSpc>
                <a:spcPts val="1800"/>
              </a:lnSpc>
              <a:buFontTx/>
              <a:buNone/>
              <a:defRPr sz="1600" b="1">
                <a:solidFill>
                  <a:schemeClr val="accent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12" name="Text Placeholder 11"/>
          <p:cNvSpPr>
            <a:spLocks noGrp="1"/>
          </p:cNvSpPr>
          <p:nvPr>
            <p:ph type="body" sz="quarter" idx="15" hasCustomPrompt="1"/>
          </p:nvPr>
        </p:nvSpPr>
        <p:spPr>
          <a:xfrm>
            <a:off x="6189663" y="2662098"/>
            <a:ext cx="2722561" cy="3713223"/>
          </a:xfrm>
        </p:spPr>
        <p:txBody>
          <a:bodyPr/>
          <a:lstStyle>
            <a:lvl1pPr marL="227013" indent="-227013">
              <a:lnSpc>
                <a:spcPct val="85000"/>
              </a:lnSpc>
              <a:buClr>
                <a:schemeClr val="accent2"/>
              </a:buClr>
              <a:defRPr sz="1800">
                <a:solidFill>
                  <a:schemeClr val="accent2"/>
                </a:solidFill>
              </a:defRPr>
            </a:lvl1pPr>
            <a:lvl2pPr marL="458788" indent="-230188">
              <a:lnSpc>
                <a:spcPct val="85000"/>
              </a:lnSpc>
              <a:defRPr sz="1800">
                <a:solidFill>
                  <a:schemeClr val="tx1">
                    <a:lumMod val="65000"/>
                    <a:lumOff val="35000"/>
                  </a:schemeClr>
                </a:solidFill>
              </a:defRPr>
            </a:lvl2pPr>
            <a:lvl3pPr marL="685800" indent="-215900">
              <a:lnSpc>
                <a:spcPct val="85000"/>
              </a:lnSpc>
              <a:defRPr sz="1600">
                <a:solidFill>
                  <a:schemeClr val="tx1">
                    <a:lumMod val="65000"/>
                    <a:lumOff val="35000"/>
                  </a:schemeClr>
                </a:solidFill>
              </a:defRPr>
            </a:lvl3pPr>
            <a:lvl4pPr marL="914400" indent="-215900">
              <a:lnSpc>
                <a:spcPct val="85000"/>
              </a:lnSpc>
              <a:defRPr sz="1600">
                <a:solidFill>
                  <a:schemeClr val="tx1">
                    <a:lumMod val="65000"/>
                    <a:lumOff val="35000"/>
                  </a:schemeClr>
                </a:solidFill>
              </a:defRPr>
            </a:lvl4pPr>
          </a:lstStyle>
          <a:p>
            <a:pPr lvl="0"/>
            <a:r>
              <a:rPr lang="en-US" dirty="0" smtClean="0"/>
              <a:t>Text level Arial 18/20</a:t>
            </a:r>
          </a:p>
          <a:p>
            <a:pPr lvl="1"/>
            <a:r>
              <a:rPr lang="en-US" dirty="0" smtClean="0"/>
              <a:t>Bullet level 1 Arial 18/20</a:t>
            </a:r>
          </a:p>
          <a:p>
            <a:pPr lvl="2"/>
            <a:r>
              <a:rPr lang="en-US" dirty="0" smtClean="0"/>
              <a:t>Bullet level 2 Arial 16/18</a:t>
            </a:r>
          </a:p>
          <a:p>
            <a:pPr lvl="3"/>
            <a:r>
              <a:rPr lang="en-US" dirty="0" smtClean="0"/>
              <a:t>Bullet level 3 Arial 16/18</a:t>
            </a:r>
            <a:endParaRPr lang="en-US" dirty="0"/>
          </a:p>
        </p:txBody>
      </p:sp>
      <p:sp>
        <p:nvSpPr>
          <p:cNvPr id="14" name="Chart Placeholder 13"/>
          <p:cNvSpPr>
            <a:spLocks noGrp="1"/>
          </p:cNvSpPr>
          <p:nvPr>
            <p:ph type="chart" sz="quarter" idx="16"/>
          </p:nvPr>
        </p:nvSpPr>
        <p:spPr>
          <a:xfrm>
            <a:off x="219075" y="1743075"/>
            <a:ext cx="5765800" cy="4654690"/>
          </a:xfrm>
          <a:noFill/>
        </p:spPr>
        <p:txBody>
          <a:bodyPr/>
          <a:lstStyle>
            <a:lvl1pPr marL="0" indent="0">
              <a:buNone/>
              <a:defRPr>
                <a:solidFill>
                  <a:schemeClr val="accent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Tree>
    <p:extLst>
      <p:ext uri="{BB962C8B-B14F-4D97-AF65-F5344CB8AC3E}">
        <p14:creationId xmlns="" xmlns:p14="http://schemas.microsoft.com/office/powerpoint/2010/main" val="261041106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Co-Bran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19075" y="2447925"/>
            <a:ext cx="5769864" cy="3989451"/>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8" name="Title 1"/>
          <p:cNvSpPr>
            <a:spLocks noGrp="1"/>
          </p:cNvSpPr>
          <p:nvPr>
            <p:ph type="title" hasCustomPrompt="1"/>
          </p:nvPr>
        </p:nvSpPr>
        <p:spPr>
          <a:xfrm>
            <a:off x="219075" y="712788"/>
            <a:ext cx="5769864" cy="1508123"/>
          </a:xfrm>
        </p:spPr>
        <p:txBody>
          <a:bodyPr anchor="t" anchorCtr="0"/>
          <a:lstStyle>
            <a:lvl1pPr>
              <a:lnSpc>
                <a:spcPts val="3400"/>
              </a:lnSpc>
              <a:defRPr/>
            </a:lvl1pPr>
          </a:lstStyle>
          <a:p>
            <a:r>
              <a:rPr lang="en-US" dirty="0" smtClean="0"/>
              <a:t>Click to edit Master title style Arial 32/34</a:t>
            </a:r>
            <a:endParaRPr lang="en-US" dirty="0"/>
          </a:p>
        </p:txBody>
      </p:sp>
      <p:pic>
        <p:nvPicPr>
          <p:cNvPr id="13" name="Picture 12" descr="mck_corpsig_rgb.png"/>
          <p:cNvPicPr>
            <a:picLocks noChangeAspect="1"/>
          </p:cNvPicPr>
          <p:nvPr/>
        </p:nvPicPr>
        <p:blipFill>
          <a:blip r:embed="rId2" cstate="email"/>
          <a:stretch>
            <a:fillRect/>
          </a:stretch>
        </p:blipFill>
        <p:spPr>
          <a:xfrm>
            <a:off x="6208776" y="5980176"/>
            <a:ext cx="1380747" cy="478537"/>
          </a:xfrm>
          <a:prstGeom prst="rect">
            <a:avLst/>
          </a:prstGeom>
        </p:spPr>
      </p:pic>
      <p:sp>
        <p:nvSpPr>
          <p:cNvPr id="12" name="Text Placeholder 10"/>
          <p:cNvSpPr>
            <a:spLocks noGrp="1"/>
          </p:cNvSpPr>
          <p:nvPr>
            <p:ph type="body" sz="quarter" idx="13" hasCustomPrompt="1"/>
          </p:nvPr>
        </p:nvSpPr>
        <p:spPr>
          <a:xfrm>
            <a:off x="6199632" y="704087"/>
            <a:ext cx="2715768" cy="941832"/>
          </a:xfrm>
          <a:solidFill>
            <a:schemeClr val="accent3">
              <a:lumMod val="20000"/>
              <a:lumOff val="80000"/>
            </a:schemeClr>
          </a:solidFill>
        </p:spPr>
        <p:txBody>
          <a:bodyPr/>
          <a:lstStyle>
            <a:lvl1pPr marL="0" indent="0">
              <a:lnSpc>
                <a:spcPts val="1600"/>
              </a:lnSpc>
              <a:buNone/>
              <a:defRPr sz="1200" baseline="0">
                <a:solidFill>
                  <a:schemeClr val="accent2"/>
                </a:solidFill>
              </a:defRPr>
            </a:lvl1pPr>
          </a:lstStyle>
          <a:p>
            <a:pPr lvl="0"/>
            <a:r>
              <a:rPr lang="en-US" dirty="0" smtClean="0"/>
              <a:t>Maximum area for co-branding content.</a:t>
            </a:r>
          </a:p>
          <a:p>
            <a:pPr lvl="0"/>
            <a:endParaRPr lang="en-US" dirty="0" smtClean="0"/>
          </a:p>
          <a:p>
            <a:pPr lvl="0"/>
            <a:r>
              <a:rPr lang="en-US" dirty="0" smtClean="0"/>
              <a:t>Content should be aligned to the top right corner of the content area.</a:t>
            </a:r>
            <a:endParaRPr lang="en-US" dirty="0"/>
          </a:p>
        </p:txBody>
      </p:sp>
      <p:sp>
        <p:nvSpPr>
          <p:cNvPr id="15" name="Text Placeholder 19"/>
          <p:cNvSpPr>
            <a:spLocks noGrp="1"/>
          </p:cNvSpPr>
          <p:nvPr>
            <p:ph type="body" sz="quarter" idx="15" hasCustomPrompt="1"/>
          </p:nvPr>
        </p:nvSpPr>
        <p:spPr>
          <a:xfrm>
            <a:off x="6189663" y="4325938"/>
            <a:ext cx="2730500" cy="762000"/>
          </a:xfrm>
        </p:spPr>
        <p:txBody>
          <a:bodyPr anchor="b" anchorCtr="0"/>
          <a:lstStyle>
            <a:lvl1pPr marL="0" indent="0">
              <a:spcAft>
                <a:spcPts val="300"/>
              </a:spcAft>
              <a:buNone/>
              <a:defRPr lang="en-US" sz="1600" b="1" kern="1200" baseline="0" dirty="0" smtClean="0">
                <a:solidFill>
                  <a:schemeClr val="accent2"/>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8" name="Text Placeholder 19"/>
          <p:cNvSpPr>
            <a:spLocks noGrp="1"/>
          </p:cNvSpPr>
          <p:nvPr>
            <p:ph type="body" sz="quarter" idx="21" hasCustomPrompt="1"/>
          </p:nvPr>
        </p:nvSpPr>
        <p:spPr>
          <a:xfrm>
            <a:off x="6189663" y="5113956"/>
            <a:ext cx="2730500" cy="628032"/>
          </a:xfrm>
        </p:spPr>
        <p:txBody>
          <a:bodyPr vert="horz" lIns="0" tIns="45720" rIns="91440" bIns="45720" rtlCol="0" anchor="t" anchorCtr="0">
            <a:normAutofit/>
          </a:bodyPr>
          <a:lstStyle>
            <a:lvl1pPr marL="0" indent="0">
              <a:spcAft>
                <a:spcPts val="0"/>
              </a:spcAft>
              <a:buNone/>
              <a:defRPr lang="en-US" sz="1600" b="0" dirty="0" smtClean="0">
                <a:solidFill>
                  <a:schemeClr val="accent2"/>
                </a:solidFill>
              </a:defRPr>
            </a:lvl1pPr>
          </a:lstStyle>
          <a:p>
            <a:pPr lvl="0">
              <a:spcAft>
                <a:spcPts val="300"/>
              </a:spcAft>
            </a:pPr>
            <a:r>
              <a:rPr lang="en-US" dirty="0" smtClean="0"/>
              <a:t>Add Presenter Title</a:t>
            </a:r>
            <a:br>
              <a:rPr lang="en-US" dirty="0" smtClean="0"/>
            </a:br>
            <a:r>
              <a:rPr lang="en-US" dirty="0" smtClean="0"/>
              <a:t>Date Arial 16/18</a:t>
            </a:r>
          </a:p>
        </p:txBody>
      </p:sp>
    </p:spTree>
    <p:extLst>
      <p:ext uri="{BB962C8B-B14F-4D97-AF65-F5344CB8AC3E}">
        <p14:creationId xmlns="" xmlns:p14="http://schemas.microsoft.com/office/powerpoint/2010/main" val="414409032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se Study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6" name="Text Placeholder 7"/>
          <p:cNvSpPr>
            <a:spLocks noGrp="1"/>
          </p:cNvSpPr>
          <p:nvPr>
            <p:ph type="body" sz="quarter" idx="13" hasCustomPrompt="1"/>
          </p:nvPr>
        </p:nvSpPr>
        <p:spPr>
          <a:xfrm>
            <a:off x="228600" y="1743075"/>
            <a:ext cx="2722561" cy="830263"/>
          </a:xfrm>
        </p:spPr>
        <p:txBody>
          <a:bodyPr/>
          <a:lstStyle>
            <a:lvl1pPr indent="0">
              <a:lnSpc>
                <a:spcPts val="1800"/>
              </a:lnSpc>
              <a:buFontTx/>
              <a:buNone/>
              <a:defRPr sz="1600" b="1">
                <a:solidFill>
                  <a:schemeClr val="accent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12" name="Text Placeholder 11"/>
          <p:cNvSpPr>
            <a:spLocks noGrp="1"/>
          </p:cNvSpPr>
          <p:nvPr>
            <p:ph type="body" sz="quarter" idx="15" hasCustomPrompt="1"/>
          </p:nvPr>
        </p:nvSpPr>
        <p:spPr>
          <a:xfrm>
            <a:off x="228600" y="2662098"/>
            <a:ext cx="2722561" cy="3713223"/>
          </a:xfrm>
        </p:spPr>
        <p:txBody>
          <a:bodyPr/>
          <a:lstStyle>
            <a:lvl1pPr marL="233363" indent="-107950">
              <a:lnSpc>
                <a:spcPct val="85000"/>
              </a:lnSpc>
              <a:buClr>
                <a:schemeClr val="accent2"/>
              </a:buClr>
              <a:buNone/>
              <a:defRPr sz="1800" i="1">
                <a:solidFill>
                  <a:schemeClr val="accent2"/>
                </a:solidFill>
              </a:defRPr>
            </a:lvl1pPr>
            <a:lvl2pPr>
              <a:lnSpc>
                <a:spcPct val="85000"/>
              </a:lnSpc>
              <a:defRPr sz="1800">
                <a:solidFill>
                  <a:schemeClr val="accent2"/>
                </a:solidFill>
              </a:defRPr>
            </a:lvl2pPr>
            <a:lvl3pPr>
              <a:lnSpc>
                <a:spcPct val="85000"/>
              </a:lnSpc>
              <a:defRPr sz="1600">
                <a:solidFill>
                  <a:schemeClr val="accent2"/>
                </a:solidFill>
              </a:defRPr>
            </a:lvl3pPr>
            <a:lvl4pPr>
              <a:lnSpc>
                <a:spcPct val="85000"/>
              </a:lnSpc>
              <a:defRPr sz="1600">
                <a:solidFill>
                  <a:schemeClr val="accent2"/>
                </a:solidFill>
              </a:defRPr>
            </a:lvl4pPr>
          </a:lstStyle>
          <a:p>
            <a:pPr lvl="0"/>
            <a:r>
              <a:rPr lang="en-US" dirty="0" smtClean="0"/>
              <a:t>Text level Arial 18/20</a:t>
            </a:r>
          </a:p>
        </p:txBody>
      </p:sp>
      <p:sp>
        <p:nvSpPr>
          <p:cNvPr id="2" name="Title 1"/>
          <p:cNvSpPr>
            <a:spLocks noGrp="1"/>
          </p:cNvSpPr>
          <p:nvPr>
            <p:ph type="title" hasCustomPrompt="1"/>
          </p:nvPr>
        </p:nvSpPr>
        <p:spPr>
          <a:xfrm>
            <a:off x="219075" y="712789"/>
            <a:ext cx="8686800" cy="458786"/>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
        <p:nvSpPr>
          <p:cNvPr id="10" name="Text Placeholder 9"/>
          <p:cNvSpPr>
            <a:spLocks noGrp="1"/>
          </p:cNvSpPr>
          <p:nvPr>
            <p:ph type="body" sz="quarter" idx="16"/>
          </p:nvPr>
        </p:nvSpPr>
        <p:spPr>
          <a:xfrm>
            <a:off x="3162300" y="2662098"/>
            <a:ext cx="5767388" cy="3721240"/>
          </a:xfrm>
        </p:spPr>
        <p:txBody>
          <a:bodyPr/>
          <a:lstStyle>
            <a:lvl2pPr marL="458788" indent="-223838">
              <a:defRPr/>
            </a:lvl2pPr>
            <a:lvl3pPr marL="685800" indent="-222250">
              <a:defRPr/>
            </a:lvl3pPr>
            <a:lvl4pPr marL="914400" indent="-234950">
              <a:defRPr/>
            </a:lvl4pPr>
            <a:lvl5pPr marL="1143000" indent="-2222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7" hasCustomPrompt="1"/>
          </p:nvPr>
        </p:nvSpPr>
        <p:spPr>
          <a:xfrm>
            <a:off x="219075" y="1169988"/>
            <a:ext cx="8686800" cy="457200"/>
          </a:xfrm>
        </p:spPr>
        <p:txBody>
          <a:bodyPr vert="horz" lIns="0" tIns="0" rIns="0" bIns="0" rtlCol="0" anchor="t" anchorCtr="0">
            <a:noAutofit/>
          </a:bodyPr>
          <a:lstStyle>
            <a:lvl1pPr marL="0" indent="0">
              <a:buNone/>
              <a:defRPr lang="en-US" sz="2400" dirty="0">
                <a:solidFill>
                  <a:schemeClr val="accent1"/>
                </a:solidFill>
                <a:ea typeface="+mj-ea"/>
              </a:defRPr>
            </a:lvl1pPr>
          </a:lstStyle>
          <a:p>
            <a:pPr lvl="0"/>
            <a:r>
              <a:rPr lang="en-US" dirty="0" smtClean="0"/>
              <a:t>Click to edit Sub-Title text styles Arial 24/34</a:t>
            </a:r>
            <a:endParaRPr lang="en-US" dirty="0"/>
          </a:p>
        </p:txBody>
      </p:sp>
    </p:spTree>
    <p:extLst>
      <p:ext uri="{BB962C8B-B14F-4D97-AF65-F5344CB8AC3E}">
        <p14:creationId xmlns="" xmlns:p14="http://schemas.microsoft.com/office/powerpoint/2010/main" val="261041106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se Study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6" name="Text Placeholder 7"/>
          <p:cNvSpPr>
            <a:spLocks noGrp="1"/>
          </p:cNvSpPr>
          <p:nvPr>
            <p:ph type="body" sz="quarter" idx="13" hasCustomPrompt="1"/>
          </p:nvPr>
        </p:nvSpPr>
        <p:spPr>
          <a:xfrm>
            <a:off x="3162300" y="1743076"/>
            <a:ext cx="5767388" cy="482599"/>
          </a:xfrm>
        </p:spPr>
        <p:txBody>
          <a:bodyPr/>
          <a:lstStyle>
            <a:lvl1pPr indent="0">
              <a:lnSpc>
                <a:spcPts val="1800"/>
              </a:lnSpc>
              <a:buFontTx/>
              <a:buNone/>
              <a:defRPr sz="1600" b="1">
                <a:solidFill>
                  <a:schemeClr val="accent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2" name="Title 1"/>
          <p:cNvSpPr>
            <a:spLocks noGrp="1"/>
          </p:cNvSpPr>
          <p:nvPr>
            <p:ph type="title" hasCustomPrompt="1"/>
          </p:nvPr>
        </p:nvSpPr>
        <p:spPr>
          <a:xfrm>
            <a:off x="219075" y="712789"/>
            <a:ext cx="8686800" cy="458786"/>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
        <p:nvSpPr>
          <p:cNvPr id="10" name="Text Placeholder 9"/>
          <p:cNvSpPr>
            <a:spLocks noGrp="1"/>
          </p:cNvSpPr>
          <p:nvPr>
            <p:ph type="body" sz="quarter" idx="16"/>
          </p:nvPr>
        </p:nvSpPr>
        <p:spPr>
          <a:xfrm>
            <a:off x="3162300" y="2225675"/>
            <a:ext cx="5767388" cy="1658939"/>
          </a:xfrm>
        </p:spPr>
        <p:txBody>
          <a:bodyPr>
            <a:normAutofit/>
          </a:bodyPr>
          <a:lstStyle>
            <a:lvl1pPr marL="460375" indent="-228600">
              <a:defRPr sz="1800"/>
            </a:lvl1pPr>
            <a:lvl2pPr marL="690563" indent="-220663">
              <a:defRPr sz="1600"/>
            </a:lvl2pPr>
            <a:lvl3pPr marL="917575" indent="-225425">
              <a:defRPr sz="1400"/>
            </a:lvl3pPr>
          </a:lstStyle>
          <a:p>
            <a:pPr lvl="0"/>
            <a:r>
              <a:rPr lang="en-US" smtClean="0"/>
              <a:t>Click to edit Master text styles</a:t>
            </a:r>
          </a:p>
          <a:p>
            <a:pPr lvl="1"/>
            <a:r>
              <a:rPr lang="en-US" smtClean="0"/>
              <a:t>Second level</a:t>
            </a:r>
          </a:p>
          <a:p>
            <a:pPr lvl="2"/>
            <a:r>
              <a:rPr lang="en-US" smtClean="0"/>
              <a:t>Third level</a:t>
            </a:r>
          </a:p>
        </p:txBody>
      </p:sp>
      <p:sp>
        <p:nvSpPr>
          <p:cNvPr id="11" name="Text Placeholder 3"/>
          <p:cNvSpPr>
            <a:spLocks noGrp="1"/>
          </p:cNvSpPr>
          <p:nvPr>
            <p:ph type="body" sz="quarter" idx="17" hasCustomPrompt="1"/>
          </p:nvPr>
        </p:nvSpPr>
        <p:spPr>
          <a:xfrm>
            <a:off x="219075" y="1169988"/>
            <a:ext cx="8686800" cy="457200"/>
          </a:xfrm>
        </p:spPr>
        <p:txBody>
          <a:bodyPr vert="horz" lIns="0" tIns="0" rIns="0" bIns="0" rtlCol="0" anchor="t" anchorCtr="0">
            <a:noAutofit/>
          </a:bodyPr>
          <a:lstStyle>
            <a:lvl1pPr marL="0" indent="0">
              <a:buNone/>
              <a:defRPr lang="en-US" sz="2400" dirty="0">
                <a:solidFill>
                  <a:schemeClr val="accent1"/>
                </a:solidFill>
                <a:ea typeface="+mj-ea"/>
              </a:defRPr>
            </a:lvl1pPr>
          </a:lstStyle>
          <a:p>
            <a:pPr lvl="0"/>
            <a:r>
              <a:rPr lang="en-US" dirty="0" smtClean="0"/>
              <a:t>Click to edit Sub-Title text styles Arial 24/34</a:t>
            </a:r>
            <a:endParaRPr lang="en-US" dirty="0"/>
          </a:p>
        </p:txBody>
      </p:sp>
      <p:cxnSp>
        <p:nvCxnSpPr>
          <p:cNvPr id="14" name="Straight Connector 13"/>
          <p:cNvCxnSpPr/>
          <p:nvPr/>
        </p:nvCxnSpPr>
        <p:spPr>
          <a:xfrm>
            <a:off x="228600" y="4100513"/>
            <a:ext cx="8701088"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7"/>
          <p:cNvSpPr>
            <a:spLocks noGrp="1"/>
          </p:cNvSpPr>
          <p:nvPr>
            <p:ph type="body" sz="quarter" idx="18" hasCustomPrompt="1"/>
          </p:nvPr>
        </p:nvSpPr>
        <p:spPr>
          <a:xfrm>
            <a:off x="3162300" y="4318000"/>
            <a:ext cx="5767388" cy="482599"/>
          </a:xfrm>
        </p:spPr>
        <p:txBody>
          <a:bodyPr/>
          <a:lstStyle>
            <a:lvl1pPr indent="0">
              <a:lnSpc>
                <a:spcPts val="1800"/>
              </a:lnSpc>
              <a:buFontTx/>
              <a:buNone/>
              <a:defRPr sz="1600" b="1">
                <a:solidFill>
                  <a:schemeClr val="accent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23" name="Text Placeholder 9"/>
          <p:cNvSpPr>
            <a:spLocks noGrp="1"/>
          </p:cNvSpPr>
          <p:nvPr>
            <p:ph type="body" sz="quarter" idx="19"/>
          </p:nvPr>
        </p:nvSpPr>
        <p:spPr>
          <a:xfrm>
            <a:off x="3162300" y="4800599"/>
            <a:ext cx="5767388" cy="1658939"/>
          </a:xfrm>
        </p:spPr>
        <p:txBody>
          <a:bodyPr>
            <a:normAutofit/>
          </a:bodyPr>
          <a:lstStyle>
            <a:lvl1pPr marL="460375" indent="-228600">
              <a:defRPr sz="1800"/>
            </a:lvl1pPr>
            <a:lvl2pPr marL="690563" indent="-220663">
              <a:defRPr sz="1600"/>
            </a:lvl2pPr>
            <a:lvl3pPr marL="917575" indent="-225425">
              <a:defRPr sz="14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261041106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se Study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2" name="Title 1"/>
          <p:cNvSpPr>
            <a:spLocks noGrp="1"/>
          </p:cNvSpPr>
          <p:nvPr>
            <p:ph type="title" hasCustomPrompt="1"/>
          </p:nvPr>
        </p:nvSpPr>
        <p:spPr>
          <a:xfrm>
            <a:off x="219075" y="712789"/>
            <a:ext cx="8686800" cy="458786"/>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
        <p:nvSpPr>
          <p:cNvPr id="10" name="Text Placeholder 9"/>
          <p:cNvSpPr>
            <a:spLocks noGrp="1"/>
          </p:cNvSpPr>
          <p:nvPr>
            <p:ph type="body" sz="quarter" idx="16"/>
          </p:nvPr>
        </p:nvSpPr>
        <p:spPr>
          <a:xfrm>
            <a:off x="3162300" y="1752600"/>
            <a:ext cx="5767388" cy="1530350"/>
          </a:xfrm>
        </p:spPr>
        <p:txBody>
          <a:bodyPr>
            <a:noAutofit/>
          </a:bodyPr>
          <a:lstStyle>
            <a:lvl1pPr marL="228600" indent="-228600">
              <a:defRPr sz="1800"/>
            </a:lvl1pPr>
            <a:lvl2pPr marL="457200" indent="-222250">
              <a:defRPr sz="1600"/>
            </a:lvl2pPr>
            <a:lvl3pPr marL="690563" indent="-233363">
              <a:defRPr sz="1400"/>
            </a:lvl3pPr>
          </a:lstStyle>
          <a:p>
            <a:pPr lvl="0"/>
            <a:r>
              <a:rPr lang="en-US" smtClean="0"/>
              <a:t>Click to edit Master text styles</a:t>
            </a:r>
          </a:p>
          <a:p>
            <a:pPr lvl="1"/>
            <a:r>
              <a:rPr lang="en-US" smtClean="0"/>
              <a:t>Second level</a:t>
            </a:r>
          </a:p>
          <a:p>
            <a:pPr lvl="2"/>
            <a:r>
              <a:rPr lang="en-US" smtClean="0"/>
              <a:t>Third level</a:t>
            </a:r>
          </a:p>
        </p:txBody>
      </p:sp>
      <p:sp>
        <p:nvSpPr>
          <p:cNvPr id="11" name="Text Placeholder 3"/>
          <p:cNvSpPr>
            <a:spLocks noGrp="1"/>
          </p:cNvSpPr>
          <p:nvPr>
            <p:ph type="body" sz="quarter" idx="17" hasCustomPrompt="1"/>
          </p:nvPr>
        </p:nvSpPr>
        <p:spPr>
          <a:xfrm>
            <a:off x="219075" y="1169988"/>
            <a:ext cx="8686800" cy="457200"/>
          </a:xfrm>
        </p:spPr>
        <p:txBody>
          <a:bodyPr vert="horz" lIns="0" tIns="0" rIns="0" bIns="0" rtlCol="0" anchor="t" anchorCtr="0">
            <a:noAutofit/>
          </a:bodyPr>
          <a:lstStyle>
            <a:lvl1pPr marL="0" indent="0">
              <a:buNone/>
              <a:defRPr lang="en-US" sz="2400" dirty="0">
                <a:solidFill>
                  <a:schemeClr val="accent1"/>
                </a:solidFill>
                <a:ea typeface="+mj-ea"/>
              </a:defRPr>
            </a:lvl1pPr>
          </a:lstStyle>
          <a:p>
            <a:pPr lvl="0"/>
            <a:r>
              <a:rPr lang="en-US" dirty="0" smtClean="0"/>
              <a:t>Click to edit Sub-Title text styles Arial 24/34</a:t>
            </a:r>
            <a:endParaRPr lang="en-US" dirty="0"/>
          </a:p>
        </p:txBody>
      </p:sp>
      <p:cxnSp>
        <p:nvCxnSpPr>
          <p:cNvPr id="14" name="Straight Connector 13"/>
          <p:cNvCxnSpPr/>
          <p:nvPr/>
        </p:nvCxnSpPr>
        <p:spPr>
          <a:xfrm>
            <a:off x="228600" y="3311922"/>
            <a:ext cx="8701088"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 y="4900216"/>
            <a:ext cx="8701088"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9"/>
          <p:cNvSpPr>
            <a:spLocks noGrp="1"/>
          </p:cNvSpPr>
          <p:nvPr>
            <p:ph type="body" sz="quarter" idx="18"/>
          </p:nvPr>
        </p:nvSpPr>
        <p:spPr>
          <a:xfrm>
            <a:off x="3162300" y="3340894"/>
            <a:ext cx="5767388" cy="1530350"/>
          </a:xfrm>
        </p:spPr>
        <p:txBody>
          <a:bodyPr>
            <a:noAutofit/>
          </a:bodyPr>
          <a:lstStyle>
            <a:lvl1pPr marL="228600" indent="-228600">
              <a:defRPr sz="1800"/>
            </a:lvl1pPr>
            <a:lvl2pPr marL="457200" indent="-228600">
              <a:defRPr lang="en-US" sz="1600" kern="1200" baseline="0" dirty="0" smtClean="0">
                <a:solidFill>
                  <a:schemeClr val="tx1">
                    <a:lumMod val="65000"/>
                    <a:lumOff val="35000"/>
                  </a:schemeClr>
                </a:solidFill>
                <a:latin typeface="Arial" pitchFamily="34" charset="0"/>
                <a:ea typeface="+mn-ea"/>
                <a:cs typeface="Arial" pitchFamily="34" charset="0"/>
              </a:defRPr>
            </a:lvl2pPr>
            <a:lvl3pPr marL="690563" indent="-225425">
              <a:defRPr lang="en-US" sz="1400" kern="1200" baseline="0" dirty="0" smtClean="0">
                <a:solidFill>
                  <a:schemeClr val="tx1">
                    <a:lumMod val="65000"/>
                    <a:lumOff val="35000"/>
                  </a:schemeClr>
                </a:solidFill>
                <a:latin typeface="Arial" pitchFamily="34" charset="0"/>
                <a:ea typeface="+mn-ea"/>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26" name="Text Placeholder 9"/>
          <p:cNvSpPr>
            <a:spLocks noGrp="1"/>
          </p:cNvSpPr>
          <p:nvPr>
            <p:ph type="body" sz="quarter" idx="19"/>
          </p:nvPr>
        </p:nvSpPr>
        <p:spPr>
          <a:xfrm>
            <a:off x="3162300" y="4929188"/>
            <a:ext cx="5767388" cy="1530350"/>
          </a:xfrm>
        </p:spPr>
        <p:txBody>
          <a:bodyPr>
            <a:noAutofit/>
          </a:bodyPr>
          <a:lstStyle>
            <a:lvl1pPr marL="228600" indent="-228600">
              <a:defRPr sz="1800"/>
            </a:lvl1pPr>
            <a:lvl2pPr marL="457200" indent="-228600">
              <a:defRPr lang="en-US" sz="1600" kern="1200" baseline="0" dirty="0" smtClean="0">
                <a:solidFill>
                  <a:schemeClr val="tx1">
                    <a:lumMod val="65000"/>
                    <a:lumOff val="35000"/>
                  </a:schemeClr>
                </a:solidFill>
                <a:latin typeface="Arial" pitchFamily="34" charset="0"/>
                <a:ea typeface="+mn-ea"/>
                <a:cs typeface="Arial" pitchFamily="34" charset="0"/>
              </a:defRPr>
            </a:lvl2pPr>
            <a:lvl3pPr marL="690563" indent="-225425">
              <a:defRPr lang="en-US" sz="1400" kern="1200" baseline="0" dirty="0" smtClean="0">
                <a:solidFill>
                  <a:schemeClr val="tx1">
                    <a:lumMod val="65000"/>
                    <a:lumOff val="35000"/>
                  </a:schemeClr>
                </a:solidFill>
                <a:latin typeface="Arial" pitchFamily="34" charset="0"/>
                <a:ea typeface="+mn-ea"/>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261041106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hart Slide 2 No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4" name="Chart Placeholder 13"/>
          <p:cNvSpPr>
            <a:spLocks noGrp="1"/>
          </p:cNvSpPr>
          <p:nvPr>
            <p:ph type="chart" sz="quarter" idx="16"/>
          </p:nvPr>
        </p:nvSpPr>
        <p:spPr>
          <a:xfrm>
            <a:off x="1703451" y="1876793"/>
            <a:ext cx="5769864" cy="4059936"/>
          </a:xfrm>
          <a:noFill/>
        </p:spPr>
        <p:txBody>
          <a:bodyPr/>
          <a:lstStyle>
            <a:lvl1pPr marL="0" indent="0">
              <a:buNone/>
              <a:defRPr>
                <a:solidFill>
                  <a:schemeClr val="accent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Agenda title style Arial 32/34</a:t>
            </a:r>
            <a:endParaRPr lang="en-US" dirty="0"/>
          </a:p>
        </p:txBody>
      </p:sp>
    </p:spTree>
    <p:extLst>
      <p:ext uri="{BB962C8B-B14F-4D97-AF65-F5344CB8AC3E}">
        <p14:creationId xmlns="" xmlns:p14="http://schemas.microsoft.com/office/powerpoint/2010/main" val="323480879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t Blue - Info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6" name="Text Placeholder 7"/>
          <p:cNvSpPr>
            <a:spLocks noGrp="1"/>
          </p:cNvSpPr>
          <p:nvPr>
            <p:ph type="body" sz="quarter" idx="13" hasCustomPrompt="1"/>
          </p:nvPr>
        </p:nvSpPr>
        <p:spPr>
          <a:xfrm>
            <a:off x="6189663" y="1743075"/>
            <a:ext cx="2730500" cy="832104"/>
          </a:xfrm>
          <a:solidFill>
            <a:schemeClr val="accent4">
              <a:lumMod val="20000"/>
              <a:lumOff val="80000"/>
            </a:schemeClr>
          </a:solidFill>
        </p:spPr>
        <p:txBody>
          <a:bodyPr lIns="91440" tIns="91440" rIns="91440" bIns="91440" anchor="b" anchorCtr="0"/>
          <a:lstStyle>
            <a:lvl1pPr indent="0">
              <a:lnSpc>
                <a:spcPts val="1800"/>
              </a:lnSpc>
              <a:buFontTx/>
              <a:buNone/>
              <a:defRPr sz="1600" b="1">
                <a:solidFill>
                  <a:schemeClr val="accent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12" name="Text Placeholder 11"/>
          <p:cNvSpPr>
            <a:spLocks noGrp="1"/>
          </p:cNvSpPr>
          <p:nvPr>
            <p:ph type="body" sz="quarter" idx="15" hasCustomPrompt="1"/>
          </p:nvPr>
        </p:nvSpPr>
        <p:spPr>
          <a:xfrm>
            <a:off x="6189663" y="2644838"/>
            <a:ext cx="2730500" cy="3222816"/>
          </a:xfrm>
          <a:solidFill>
            <a:schemeClr val="accent4">
              <a:lumMod val="20000"/>
              <a:lumOff val="80000"/>
            </a:schemeClr>
          </a:solidFill>
        </p:spPr>
        <p:txBody>
          <a:bodyPr lIns="91440" tIns="91440" rIns="91440" bIns="91440"/>
          <a:lstStyle>
            <a:lvl1pPr>
              <a:lnSpc>
                <a:spcPct val="85000"/>
              </a:lnSpc>
              <a:buClr>
                <a:schemeClr val="accent2"/>
              </a:buClr>
              <a:defRPr sz="1600">
                <a:solidFill>
                  <a:schemeClr val="accent2"/>
                </a:solidFill>
              </a:defRPr>
            </a:lvl1pPr>
            <a:lvl2pPr>
              <a:lnSpc>
                <a:spcPct val="85000"/>
              </a:lnSpc>
              <a:defRPr lang="en-US" sz="1600" kern="1200" baseline="0" dirty="0" smtClean="0">
                <a:solidFill>
                  <a:schemeClr val="tx1">
                    <a:lumMod val="65000"/>
                    <a:lumOff val="35000"/>
                  </a:schemeClr>
                </a:solidFill>
                <a:latin typeface="Arial" pitchFamily="34" charset="0"/>
                <a:ea typeface="+mn-ea"/>
                <a:cs typeface="Arial" pitchFamily="34" charset="0"/>
              </a:defRPr>
            </a:lvl2pPr>
            <a:lvl3pPr>
              <a:lnSpc>
                <a:spcPct val="85000"/>
              </a:lnSpc>
              <a:defRPr lang="en-US" sz="1600" kern="1200" baseline="0" dirty="0" smtClean="0">
                <a:solidFill>
                  <a:schemeClr val="tx1">
                    <a:lumMod val="65000"/>
                    <a:lumOff val="35000"/>
                  </a:schemeClr>
                </a:solidFill>
                <a:latin typeface="Arial" pitchFamily="34" charset="0"/>
                <a:ea typeface="+mn-ea"/>
                <a:cs typeface="Arial" pitchFamily="34" charset="0"/>
              </a:defRPr>
            </a:lvl3pPr>
            <a:lvl4pPr>
              <a:lnSpc>
                <a:spcPct val="85000"/>
              </a:lnSpc>
              <a:defRPr lang="en-US" sz="1600" kern="1200" baseline="0" dirty="0">
                <a:solidFill>
                  <a:schemeClr val="tx1">
                    <a:lumMod val="65000"/>
                    <a:lumOff val="35000"/>
                  </a:schemeClr>
                </a:solidFill>
                <a:latin typeface="Arial" pitchFamily="34" charset="0"/>
                <a:ea typeface="+mn-ea"/>
                <a:cs typeface="Arial" pitchFamily="34" charset="0"/>
              </a:defRPr>
            </a:lvl4pPr>
          </a:lstStyle>
          <a:p>
            <a:pPr lvl="0"/>
            <a:r>
              <a:rPr lang="en-US" dirty="0" smtClean="0"/>
              <a:t>Click to edit Body text styles Arial 16/18</a:t>
            </a:r>
          </a:p>
          <a:p>
            <a:pPr marL="458788" lvl="1" indent="-230188"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1 Arial 16/18</a:t>
            </a:r>
          </a:p>
          <a:p>
            <a:pPr marL="685800" lvl="2" indent="-21590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2 Arial 16/18</a:t>
            </a:r>
          </a:p>
          <a:p>
            <a:pPr marL="914400" lvl="3" indent="-22225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3 Arial 16/18</a:t>
            </a:r>
            <a:endParaRPr lang="en-US" dirty="0"/>
          </a:p>
        </p:txBody>
      </p:sp>
      <p:sp>
        <p:nvSpPr>
          <p:cNvPr id="10" name="Text Placeholder 7"/>
          <p:cNvSpPr>
            <a:spLocks noGrp="1"/>
          </p:cNvSpPr>
          <p:nvPr>
            <p:ph type="body" sz="quarter" idx="16" hasCustomPrompt="1"/>
          </p:nvPr>
        </p:nvSpPr>
        <p:spPr>
          <a:xfrm>
            <a:off x="217932" y="1743075"/>
            <a:ext cx="2706243" cy="832104"/>
          </a:xfrm>
          <a:solidFill>
            <a:schemeClr val="accent4">
              <a:lumMod val="20000"/>
              <a:lumOff val="80000"/>
            </a:schemeClr>
          </a:solidFill>
        </p:spPr>
        <p:txBody>
          <a:bodyPr lIns="91440" tIns="91440" rIns="91440" bIns="91440" anchor="b" anchorCtr="0"/>
          <a:lstStyle>
            <a:lvl1pPr indent="0">
              <a:lnSpc>
                <a:spcPts val="1800"/>
              </a:lnSpc>
              <a:buFontTx/>
              <a:buNone/>
              <a:defRPr sz="1600" b="1">
                <a:solidFill>
                  <a:schemeClr val="accent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11" name="Text Placeholder 11"/>
          <p:cNvSpPr>
            <a:spLocks noGrp="1"/>
          </p:cNvSpPr>
          <p:nvPr>
            <p:ph type="body" sz="quarter" idx="17" hasCustomPrompt="1"/>
          </p:nvPr>
        </p:nvSpPr>
        <p:spPr>
          <a:xfrm>
            <a:off x="217932" y="2644838"/>
            <a:ext cx="2706243" cy="3222816"/>
          </a:xfrm>
          <a:solidFill>
            <a:schemeClr val="accent4">
              <a:lumMod val="20000"/>
              <a:lumOff val="80000"/>
            </a:schemeClr>
          </a:solidFill>
        </p:spPr>
        <p:txBody>
          <a:bodyPr lIns="91440" tIns="91440" rIns="91440" bIns="91440"/>
          <a:lstStyle>
            <a:lvl1pPr>
              <a:lnSpc>
                <a:spcPct val="85000"/>
              </a:lnSpc>
              <a:buClr>
                <a:schemeClr val="accent2"/>
              </a:buClr>
              <a:defRPr sz="1600">
                <a:solidFill>
                  <a:schemeClr val="accent2"/>
                </a:solidFill>
              </a:defRPr>
            </a:lvl1pPr>
            <a:lvl2pPr marL="458788" indent="-230188">
              <a:lnSpc>
                <a:spcPct val="85000"/>
              </a:lnSpc>
              <a:defRPr sz="1600" baseline="0">
                <a:solidFill>
                  <a:schemeClr val="tx1">
                    <a:lumMod val="65000"/>
                    <a:lumOff val="35000"/>
                  </a:schemeClr>
                </a:solidFill>
              </a:defRPr>
            </a:lvl2pPr>
            <a:lvl3pPr marL="685800" indent="-215900">
              <a:lnSpc>
                <a:spcPct val="85000"/>
              </a:lnSpc>
              <a:defRPr sz="1600">
                <a:solidFill>
                  <a:schemeClr val="tx1">
                    <a:lumMod val="65000"/>
                    <a:lumOff val="35000"/>
                  </a:schemeClr>
                </a:solidFill>
              </a:defRPr>
            </a:lvl3pPr>
            <a:lvl4pPr marL="914400" indent="-222250">
              <a:lnSpc>
                <a:spcPct val="85000"/>
              </a:lnSpc>
              <a:defRPr sz="1600" baseline="0">
                <a:solidFill>
                  <a:schemeClr val="tx1">
                    <a:lumMod val="65000"/>
                    <a:lumOff val="35000"/>
                  </a:schemeClr>
                </a:solidFill>
              </a:defRPr>
            </a:lvl4pPr>
          </a:lstStyle>
          <a:p>
            <a:pPr lvl="0"/>
            <a:r>
              <a:rPr lang="en-US" dirty="0" smtClean="0"/>
              <a:t>Click to edit Body text styles Arial 16/18</a:t>
            </a:r>
          </a:p>
          <a:p>
            <a:pPr lvl="1"/>
            <a:r>
              <a:rPr lang="en-US" dirty="0" smtClean="0"/>
              <a:t>Bullet level 1 Arial 16/18</a:t>
            </a:r>
          </a:p>
          <a:p>
            <a:pPr lvl="2"/>
            <a:r>
              <a:rPr lang="en-US" dirty="0" smtClean="0"/>
              <a:t>Bullet level 2 Arial 16/18</a:t>
            </a:r>
          </a:p>
          <a:p>
            <a:pPr lvl="3"/>
            <a:r>
              <a:rPr lang="en-US" dirty="0" smtClean="0"/>
              <a:t>Bullet level 3 Arial 16/18</a:t>
            </a:r>
            <a:endParaRPr lang="en-US" dirty="0"/>
          </a:p>
        </p:txBody>
      </p:sp>
      <p:sp>
        <p:nvSpPr>
          <p:cNvPr id="13" name="Text Placeholder 7"/>
          <p:cNvSpPr>
            <a:spLocks noGrp="1"/>
          </p:cNvSpPr>
          <p:nvPr>
            <p:ph type="body" sz="quarter" idx="18" hasCustomPrompt="1"/>
          </p:nvPr>
        </p:nvSpPr>
        <p:spPr>
          <a:xfrm>
            <a:off x="3152776" y="1743075"/>
            <a:ext cx="2832100" cy="832104"/>
          </a:xfrm>
          <a:solidFill>
            <a:schemeClr val="accent4">
              <a:lumMod val="20000"/>
              <a:lumOff val="80000"/>
            </a:schemeClr>
          </a:solidFill>
        </p:spPr>
        <p:txBody>
          <a:bodyPr lIns="91440" tIns="91440" rIns="91440" bIns="91440" anchor="b" anchorCtr="0"/>
          <a:lstStyle>
            <a:lvl1pPr indent="0">
              <a:lnSpc>
                <a:spcPts val="1800"/>
              </a:lnSpc>
              <a:buFontTx/>
              <a:buNone/>
              <a:defRPr sz="1600" b="1">
                <a:solidFill>
                  <a:schemeClr val="accent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15" name="Text Placeholder 11"/>
          <p:cNvSpPr>
            <a:spLocks noGrp="1"/>
          </p:cNvSpPr>
          <p:nvPr>
            <p:ph type="body" sz="quarter" idx="19" hasCustomPrompt="1"/>
          </p:nvPr>
        </p:nvSpPr>
        <p:spPr>
          <a:xfrm>
            <a:off x="3152776" y="2644838"/>
            <a:ext cx="2832100" cy="3222816"/>
          </a:xfrm>
          <a:solidFill>
            <a:schemeClr val="accent4">
              <a:lumMod val="20000"/>
              <a:lumOff val="80000"/>
            </a:schemeClr>
          </a:solidFill>
        </p:spPr>
        <p:txBody>
          <a:bodyPr lIns="91440" tIns="91440" rIns="91440" bIns="91440"/>
          <a:lstStyle>
            <a:lvl1pPr>
              <a:lnSpc>
                <a:spcPct val="85000"/>
              </a:lnSpc>
              <a:buClr>
                <a:schemeClr val="accent2"/>
              </a:buClr>
              <a:defRPr sz="1600">
                <a:solidFill>
                  <a:schemeClr val="accent2"/>
                </a:solidFill>
              </a:defRPr>
            </a:lvl1pPr>
            <a:lvl2pPr>
              <a:lnSpc>
                <a:spcPct val="85000"/>
              </a:lnSpc>
              <a:defRPr lang="en-US" sz="1600" kern="1200" baseline="0" dirty="0" smtClean="0">
                <a:solidFill>
                  <a:schemeClr val="tx1">
                    <a:lumMod val="65000"/>
                    <a:lumOff val="35000"/>
                  </a:schemeClr>
                </a:solidFill>
                <a:latin typeface="Arial" pitchFamily="34" charset="0"/>
                <a:ea typeface="+mn-ea"/>
                <a:cs typeface="Arial" pitchFamily="34" charset="0"/>
              </a:defRPr>
            </a:lvl2pPr>
            <a:lvl3pPr>
              <a:lnSpc>
                <a:spcPct val="85000"/>
              </a:lnSpc>
              <a:defRPr lang="en-US" sz="1600" kern="1200" baseline="0" dirty="0" smtClean="0">
                <a:solidFill>
                  <a:schemeClr val="tx1">
                    <a:lumMod val="65000"/>
                    <a:lumOff val="35000"/>
                  </a:schemeClr>
                </a:solidFill>
                <a:latin typeface="Arial" pitchFamily="34" charset="0"/>
                <a:ea typeface="+mn-ea"/>
                <a:cs typeface="Arial" pitchFamily="34" charset="0"/>
              </a:defRPr>
            </a:lvl3pPr>
            <a:lvl4pPr>
              <a:lnSpc>
                <a:spcPct val="85000"/>
              </a:lnSpc>
              <a:defRPr lang="en-US" sz="1600" kern="1200" baseline="0" dirty="0">
                <a:solidFill>
                  <a:schemeClr val="tx1">
                    <a:lumMod val="65000"/>
                    <a:lumOff val="35000"/>
                  </a:schemeClr>
                </a:solidFill>
                <a:latin typeface="Arial" pitchFamily="34" charset="0"/>
                <a:ea typeface="+mn-ea"/>
                <a:cs typeface="Arial" pitchFamily="34" charset="0"/>
              </a:defRPr>
            </a:lvl4pPr>
          </a:lstStyle>
          <a:p>
            <a:pPr lvl="0"/>
            <a:r>
              <a:rPr lang="en-US" dirty="0" smtClean="0"/>
              <a:t>Click to edit Body text styles Arial 16/18</a:t>
            </a:r>
          </a:p>
          <a:p>
            <a:pPr marL="458788" lvl="1" indent="-230188"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1 Arial 16/18</a:t>
            </a:r>
          </a:p>
          <a:p>
            <a:pPr marL="685800" lvl="2" indent="-21590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2 Arial 16/18</a:t>
            </a:r>
          </a:p>
          <a:p>
            <a:pPr marL="914400" lvl="3" indent="-22225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pPr>
            <a:r>
              <a:rPr lang="en-US" dirty="0" smtClean="0"/>
              <a:t>Bullet level 3 Arial 16/18</a:t>
            </a:r>
            <a:endParaRPr lang="en-US" dirty="0"/>
          </a:p>
        </p:txBody>
      </p:sp>
      <p:sp>
        <p:nvSpPr>
          <p:cNvPr id="2" name="Title 1"/>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Master title style Arial 32/34</a:t>
            </a:r>
            <a:endParaRPr lang="en-US" dirty="0"/>
          </a:p>
        </p:txBody>
      </p:sp>
    </p:spTree>
    <p:extLst>
      <p:ext uri="{BB962C8B-B14F-4D97-AF65-F5344CB8AC3E}">
        <p14:creationId xmlns="" xmlns:p14="http://schemas.microsoft.com/office/powerpoint/2010/main" val="385172293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ue - Info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2" name="Title 1"/>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Master title style Arial 32/34</a:t>
            </a:r>
            <a:endParaRPr lang="en-US" dirty="0"/>
          </a:p>
        </p:txBody>
      </p:sp>
      <p:sp>
        <p:nvSpPr>
          <p:cNvPr id="26" name="Text Placeholder 7"/>
          <p:cNvSpPr>
            <a:spLocks noGrp="1"/>
          </p:cNvSpPr>
          <p:nvPr>
            <p:ph type="body" sz="quarter" idx="18" hasCustomPrompt="1"/>
          </p:nvPr>
        </p:nvSpPr>
        <p:spPr>
          <a:xfrm>
            <a:off x="3152775" y="1743075"/>
            <a:ext cx="2832099" cy="832104"/>
          </a:xfrm>
          <a:gradFill flip="none" rotWithShape="1">
            <a:gsLst>
              <a:gs pos="0">
                <a:schemeClr val="accent2">
                  <a:shade val="30000"/>
                  <a:satMod val="115000"/>
                </a:schemeClr>
              </a:gs>
              <a:gs pos="50000">
                <a:schemeClr val="accent2">
                  <a:shade val="67500"/>
                  <a:satMod val="115000"/>
                </a:schemeClr>
              </a:gs>
              <a:gs pos="100000">
                <a:schemeClr val="accent4"/>
              </a:gs>
            </a:gsLst>
            <a:lin ang="18900000" scaled="1"/>
            <a:tileRect/>
          </a:gradFill>
        </p:spPr>
        <p:txBody>
          <a:bodyPr lIns="91440" tIns="91440" rIns="91440" bIns="91440" anchor="b" anchorCtr="0"/>
          <a:lstStyle>
            <a:lvl1pPr indent="0">
              <a:lnSpc>
                <a:spcPts val="1800"/>
              </a:lnSpc>
              <a:buFontTx/>
              <a:buNone/>
              <a:defRPr sz="1600" b="1">
                <a:solidFill>
                  <a:schemeClr val="bg1"/>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27" name="Text Placeholder 11"/>
          <p:cNvSpPr>
            <a:spLocks noGrp="1"/>
          </p:cNvSpPr>
          <p:nvPr>
            <p:ph type="body" sz="quarter" idx="19" hasCustomPrompt="1"/>
          </p:nvPr>
        </p:nvSpPr>
        <p:spPr>
          <a:xfrm>
            <a:off x="3152775" y="2644838"/>
            <a:ext cx="2832100" cy="3222816"/>
          </a:xfrm>
          <a:gradFill flip="none" rotWithShape="1">
            <a:gsLst>
              <a:gs pos="0">
                <a:schemeClr val="accent2">
                  <a:shade val="30000"/>
                  <a:satMod val="115000"/>
                </a:schemeClr>
              </a:gs>
              <a:gs pos="50000">
                <a:schemeClr val="accent2">
                  <a:shade val="67500"/>
                  <a:satMod val="115000"/>
                </a:schemeClr>
              </a:gs>
              <a:gs pos="100000">
                <a:schemeClr val="accent4"/>
              </a:gs>
            </a:gsLst>
            <a:lin ang="18900000" scaled="1"/>
            <a:tileRect/>
          </a:gradFill>
        </p:spPr>
        <p:txBody>
          <a:bodyPr lIns="91440" tIns="91440" rIns="91440" bIns="91440"/>
          <a:lstStyle>
            <a:lvl1pPr>
              <a:lnSpc>
                <a:spcPct val="85000"/>
              </a:lnSpc>
              <a:buClr>
                <a:schemeClr val="bg1"/>
              </a:buClr>
              <a:defRPr sz="1600">
                <a:solidFill>
                  <a:schemeClr val="bg1"/>
                </a:solidFill>
              </a:defRPr>
            </a:lvl1pPr>
            <a:lvl2pPr>
              <a:lnSpc>
                <a:spcPct val="85000"/>
              </a:lnSpc>
              <a:buClr>
                <a:schemeClr val="bg1"/>
              </a:buClr>
              <a:defRPr sz="1600">
                <a:solidFill>
                  <a:schemeClr val="bg1"/>
                </a:solidFill>
              </a:defRPr>
            </a:lvl2pPr>
            <a:lvl3pPr>
              <a:lnSpc>
                <a:spcPct val="85000"/>
              </a:lnSpc>
              <a:buClr>
                <a:schemeClr val="bg1"/>
              </a:buClr>
              <a:defRPr sz="1600">
                <a:solidFill>
                  <a:schemeClr val="bg1"/>
                </a:solidFill>
              </a:defRPr>
            </a:lvl3pPr>
            <a:lvl4pPr>
              <a:lnSpc>
                <a:spcPct val="85000"/>
              </a:lnSpc>
              <a:buClr>
                <a:schemeClr val="bg1"/>
              </a:buClr>
              <a:defRPr sz="1600">
                <a:solidFill>
                  <a:schemeClr val="bg1"/>
                </a:solidFill>
              </a:defRPr>
            </a:lvl4pPr>
          </a:lstStyle>
          <a:p>
            <a:pPr lvl="0"/>
            <a:r>
              <a:rPr lang="en-US" dirty="0" smtClean="0"/>
              <a:t>Click to edit Body text styles Arial 16/18</a:t>
            </a:r>
          </a:p>
          <a:p>
            <a:pPr lvl="1"/>
            <a:r>
              <a:rPr lang="en-US" dirty="0" smtClean="0"/>
              <a:t>Bullet level 1 Arial 16/18</a:t>
            </a:r>
          </a:p>
          <a:p>
            <a:pPr lvl="2"/>
            <a:r>
              <a:rPr lang="en-US" dirty="0" smtClean="0"/>
              <a:t>Bullet level 2 Arial 16/18</a:t>
            </a:r>
          </a:p>
          <a:p>
            <a:pPr lvl="3"/>
            <a:r>
              <a:rPr lang="en-US" dirty="0" smtClean="0"/>
              <a:t>Bullet level 3 Arial 16/18</a:t>
            </a:r>
            <a:endParaRPr lang="en-US" dirty="0"/>
          </a:p>
        </p:txBody>
      </p:sp>
      <p:sp>
        <p:nvSpPr>
          <p:cNvPr id="28" name="Text Placeholder 7"/>
          <p:cNvSpPr>
            <a:spLocks noGrp="1"/>
          </p:cNvSpPr>
          <p:nvPr>
            <p:ph type="body" sz="quarter" idx="20" hasCustomPrompt="1"/>
          </p:nvPr>
        </p:nvSpPr>
        <p:spPr>
          <a:xfrm>
            <a:off x="219075" y="1743075"/>
            <a:ext cx="2705100" cy="832104"/>
          </a:xfrm>
          <a:gradFill flip="none" rotWithShape="1">
            <a:gsLst>
              <a:gs pos="0">
                <a:schemeClr val="accent2">
                  <a:shade val="30000"/>
                  <a:satMod val="115000"/>
                </a:schemeClr>
              </a:gs>
              <a:gs pos="50000">
                <a:schemeClr val="accent2">
                  <a:shade val="67500"/>
                  <a:satMod val="115000"/>
                </a:schemeClr>
              </a:gs>
              <a:gs pos="100000">
                <a:schemeClr val="accent4"/>
              </a:gs>
            </a:gsLst>
            <a:lin ang="18900000" scaled="1"/>
            <a:tileRect/>
          </a:gradFill>
        </p:spPr>
        <p:txBody>
          <a:bodyPr lIns="91440" tIns="91440" rIns="91440" bIns="91440" anchor="b" anchorCtr="0"/>
          <a:lstStyle>
            <a:lvl1pPr marL="228600" indent="0">
              <a:lnSpc>
                <a:spcPts val="1800"/>
              </a:lnSpc>
              <a:buFontTx/>
              <a:buNone/>
              <a:defRPr sz="1600" b="1">
                <a:solidFill>
                  <a:schemeClr val="bg1"/>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29" name="Text Placeholder 11"/>
          <p:cNvSpPr>
            <a:spLocks noGrp="1"/>
          </p:cNvSpPr>
          <p:nvPr>
            <p:ph type="body" sz="quarter" idx="21" hasCustomPrompt="1"/>
          </p:nvPr>
        </p:nvSpPr>
        <p:spPr>
          <a:xfrm>
            <a:off x="219077" y="2644838"/>
            <a:ext cx="2705098" cy="3222816"/>
          </a:xfrm>
          <a:gradFill flip="none" rotWithShape="1">
            <a:gsLst>
              <a:gs pos="0">
                <a:schemeClr val="accent2">
                  <a:shade val="30000"/>
                  <a:satMod val="115000"/>
                </a:schemeClr>
              </a:gs>
              <a:gs pos="50000">
                <a:schemeClr val="accent2">
                  <a:shade val="67500"/>
                  <a:satMod val="115000"/>
                </a:schemeClr>
              </a:gs>
              <a:gs pos="100000">
                <a:schemeClr val="accent4"/>
              </a:gs>
            </a:gsLst>
            <a:lin ang="18900000" scaled="1"/>
            <a:tileRect/>
          </a:gradFill>
        </p:spPr>
        <p:txBody>
          <a:bodyPr lIns="91440" tIns="91440" rIns="91440" bIns="91440"/>
          <a:lstStyle>
            <a:lvl1pPr>
              <a:lnSpc>
                <a:spcPct val="85000"/>
              </a:lnSpc>
              <a:buClr>
                <a:schemeClr val="bg1"/>
              </a:buClr>
              <a:defRPr sz="1600">
                <a:solidFill>
                  <a:schemeClr val="bg1"/>
                </a:solidFill>
              </a:defRPr>
            </a:lvl1pPr>
            <a:lvl2pPr>
              <a:lnSpc>
                <a:spcPct val="85000"/>
              </a:lnSpc>
              <a:buClr>
                <a:schemeClr val="bg1"/>
              </a:buClr>
              <a:defRPr sz="1600">
                <a:solidFill>
                  <a:schemeClr val="bg1"/>
                </a:solidFill>
              </a:defRPr>
            </a:lvl2pPr>
            <a:lvl3pPr>
              <a:lnSpc>
                <a:spcPct val="85000"/>
              </a:lnSpc>
              <a:buClr>
                <a:schemeClr val="bg1"/>
              </a:buClr>
              <a:defRPr sz="1600">
                <a:solidFill>
                  <a:schemeClr val="bg1"/>
                </a:solidFill>
              </a:defRPr>
            </a:lvl3pPr>
            <a:lvl4pPr>
              <a:lnSpc>
                <a:spcPct val="85000"/>
              </a:lnSpc>
              <a:buClr>
                <a:schemeClr val="bg1"/>
              </a:buClr>
              <a:defRPr sz="1600">
                <a:solidFill>
                  <a:schemeClr val="bg1"/>
                </a:solidFill>
              </a:defRPr>
            </a:lvl4pPr>
          </a:lstStyle>
          <a:p>
            <a:pPr lvl="0"/>
            <a:r>
              <a:rPr lang="en-US" dirty="0" smtClean="0"/>
              <a:t>Click to edit Body text styles Arial 16/18</a:t>
            </a:r>
          </a:p>
          <a:p>
            <a:pPr lvl="1"/>
            <a:r>
              <a:rPr lang="en-US" dirty="0" smtClean="0"/>
              <a:t>Bullet level 1 Arial 16/18</a:t>
            </a:r>
          </a:p>
          <a:p>
            <a:pPr lvl="2"/>
            <a:r>
              <a:rPr lang="en-US" dirty="0" smtClean="0"/>
              <a:t>Bullet level 2 Arial 16/18</a:t>
            </a:r>
          </a:p>
          <a:p>
            <a:pPr lvl="3"/>
            <a:r>
              <a:rPr lang="en-US" dirty="0" smtClean="0"/>
              <a:t>Bullet level 3 Arial 16/18</a:t>
            </a:r>
            <a:endParaRPr lang="en-US" dirty="0"/>
          </a:p>
        </p:txBody>
      </p:sp>
      <p:sp>
        <p:nvSpPr>
          <p:cNvPr id="30" name="Text Placeholder 7"/>
          <p:cNvSpPr>
            <a:spLocks noGrp="1"/>
          </p:cNvSpPr>
          <p:nvPr>
            <p:ph type="body" sz="quarter" idx="22" hasCustomPrompt="1"/>
          </p:nvPr>
        </p:nvSpPr>
        <p:spPr>
          <a:xfrm>
            <a:off x="6189664" y="1746219"/>
            <a:ext cx="2730499" cy="832104"/>
          </a:xfrm>
          <a:gradFill flip="none" rotWithShape="1">
            <a:gsLst>
              <a:gs pos="0">
                <a:schemeClr val="accent2">
                  <a:shade val="30000"/>
                  <a:satMod val="115000"/>
                </a:schemeClr>
              </a:gs>
              <a:gs pos="50000">
                <a:schemeClr val="accent2">
                  <a:shade val="67500"/>
                  <a:satMod val="115000"/>
                </a:schemeClr>
              </a:gs>
              <a:gs pos="100000">
                <a:schemeClr val="accent4"/>
              </a:gs>
            </a:gsLst>
            <a:lin ang="18900000" scaled="1"/>
            <a:tileRect/>
          </a:gradFill>
        </p:spPr>
        <p:txBody>
          <a:bodyPr lIns="91440" tIns="91440" rIns="91440" bIns="91440" anchor="b" anchorCtr="0"/>
          <a:lstStyle>
            <a:lvl1pPr indent="0">
              <a:lnSpc>
                <a:spcPts val="1800"/>
              </a:lnSpc>
              <a:buFontTx/>
              <a:buNone/>
              <a:defRPr sz="1600" b="1">
                <a:solidFill>
                  <a:schemeClr val="bg1"/>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31" name="Text Placeholder 11"/>
          <p:cNvSpPr>
            <a:spLocks noGrp="1"/>
          </p:cNvSpPr>
          <p:nvPr>
            <p:ph type="body" sz="quarter" idx="23" hasCustomPrompt="1"/>
          </p:nvPr>
        </p:nvSpPr>
        <p:spPr>
          <a:xfrm>
            <a:off x="6189664" y="2647982"/>
            <a:ext cx="2730499" cy="3222816"/>
          </a:xfrm>
          <a:gradFill flip="none" rotWithShape="1">
            <a:gsLst>
              <a:gs pos="0">
                <a:schemeClr val="accent2">
                  <a:shade val="30000"/>
                  <a:satMod val="115000"/>
                </a:schemeClr>
              </a:gs>
              <a:gs pos="50000">
                <a:schemeClr val="accent2">
                  <a:shade val="67500"/>
                  <a:satMod val="115000"/>
                </a:schemeClr>
              </a:gs>
              <a:gs pos="100000">
                <a:schemeClr val="accent4"/>
              </a:gs>
            </a:gsLst>
            <a:lin ang="18900000" scaled="1"/>
            <a:tileRect/>
          </a:gradFill>
        </p:spPr>
        <p:txBody>
          <a:bodyPr lIns="91440" tIns="91440" rIns="91440" bIns="91440"/>
          <a:lstStyle>
            <a:lvl1pPr>
              <a:lnSpc>
                <a:spcPct val="85000"/>
              </a:lnSpc>
              <a:buClr>
                <a:schemeClr val="bg1"/>
              </a:buClr>
              <a:defRPr sz="1600">
                <a:solidFill>
                  <a:schemeClr val="bg1"/>
                </a:solidFill>
              </a:defRPr>
            </a:lvl1pPr>
            <a:lvl2pPr>
              <a:lnSpc>
                <a:spcPct val="85000"/>
              </a:lnSpc>
              <a:buClr>
                <a:schemeClr val="bg1"/>
              </a:buClr>
              <a:defRPr sz="1600">
                <a:solidFill>
                  <a:schemeClr val="bg1"/>
                </a:solidFill>
              </a:defRPr>
            </a:lvl2pPr>
            <a:lvl3pPr>
              <a:lnSpc>
                <a:spcPct val="85000"/>
              </a:lnSpc>
              <a:buClr>
                <a:schemeClr val="bg1"/>
              </a:buClr>
              <a:defRPr sz="1600">
                <a:solidFill>
                  <a:schemeClr val="bg1"/>
                </a:solidFill>
              </a:defRPr>
            </a:lvl3pPr>
            <a:lvl4pPr>
              <a:lnSpc>
                <a:spcPct val="85000"/>
              </a:lnSpc>
              <a:buClr>
                <a:schemeClr val="bg1"/>
              </a:buClr>
              <a:defRPr sz="1600">
                <a:solidFill>
                  <a:schemeClr val="bg1"/>
                </a:solidFill>
              </a:defRPr>
            </a:lvl4pPr>
          </a:lstStyle>
          <a:p>
            <a:pPr lvl="0"/>
            <a:r>
              <a:rPr lang="en-US" dirty="0" smtClean="0"/>
              <a:t>Click to edit Body text styles Arial 16/18</a:t>
            </a:r>
          </a:p>
          <a:p>
            <a:pPr lvl="1"/>
            <a:r>
              <a:rPr lang="en-US" dirty="0" smtClean="0"/>
              <a:t>Bullet level 1 Arial 16/18</a:t>
            </a:r>
          </a:p>
          <a:p>
            <a:pPr lvl="2"/>
            <a:r>
              <a:rPr lang="en-US" dirty="0" smtClean="0"/>
              <a:t>Bullet level 2 Arial 16/18</a:t>
            </a:r>
          </a:p>
          <a:p>
            <a:pPr lvl="3"/>
            <a:r>
              <a:rPr lang="en-US" dirty="0" smtClean="0"/>
              <a:t>Bullet level 3 Arial 16/18</a:t>
            </a:r>
            <a:endParaRPr lang="en-US" dirty="0"/>
          </a:p>
        </p:txBody>
      </p:sp>
    </p:spTree>
    <p:extLst>
      <p:ext uri="{BB962C8B-B14F-4D97-AF65-F5344CB8AC3E}">
        <p14:creationId xmlns="" xmlns:p14="http://schemas.microsoft.com/office/powerpoint/2010/main" val="211196532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ored - Info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2" name="Title 1"/>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dirty="0"/>
            </a:lvl1pPr>
          </a:lstStyle>
          <a:p>
            <a:pPr lvl="0">
              <a:lnSpc>
                <a:spcPts val="3400"/>
              </a:lnSpc>
            </a:pPr>
            <a:r>
              <a:rPr lang="en-US" dirty="0" smtClean="0"/>
              <a:t>Click to edit Master title style Arial 32/34</a:t>
            </a:r>
            <a:endParaRPr lang="en-US" dirty="0"/>
          </a:p>
        </p:txBody>
      </p:sp>
      <p:sp>
        <p:nvSpPr>
          <p:cNvPr id="14" name="Text Placeholder 7"/>
          <p:cNvSpPr>
            <a:spLocks noGrp="1"/>
          </p:cNvSpPr>
          <p:nvPr>
            <p:ph type="body" sz="quarter" idx="13" hasCustomPrompt="1"/>
          </p:nvPr>
        </p:nvSpPr>
        <p:spPr>
          <a:xfrm>
            <a:off x="6189663" y="1743075"/>
            <a:ext cx="2730500" cy="832104"/>
          </a:xfrm>
          <a:prstGeom prst="rect">
            <a:avLst/>
          </a:prstGeom>
          <a:gradFill>
            <a:gsLst>
              <a:gs pos="0">
                <a:srgbClr val="426E2B"/>
              </a:gs>
              <a:gs pos="50000">
                <a:srgbClr val="5A8E22"/>
              </a:gs>
              <a:gs pos="100000">
                <a:srgbClr val="8CC246"/>
              </a:gs>
            </a:gsLst>
            <a:lin ang="18900000" scaled="1"/>
          </a:gradFill>
        </p:spPr>
        <p:txBody>
          <a:bodyPr lIns="91440" tIns="91440" rIns="91440" bIns="91440" anchor="b" anchorCtr="0">
            <a:noAutofit/>
          </a:bodyPr>
          <a:lstStyle>
            <a:lvl1pPr indent="0">
              <a:lnSpc>
                <a:spcPts val="1800"/>
              </a:lnSpc>
              <a:buFontTx/>
              <a:buNone/>
              <a:defRPr kumimoji="0" lang="en-US" sz="16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defRPr>
            </a:lvl1pPr>
            <a:lvl2pPr indent="0">
              <a:buFontTx/>
              <a:buNone/>
              <a:defRPr sz="1600"/>
            </a:lvl2pPr>
            <a:lvl3pPr indent="0">
              <a:buFontTx/>
              <a:buNone/>
              <a:defRPr sz="1600"/>
            </a:lvl3pPr>
            <a:lvl4pPr indent="0">
              <a:buFontTx/>
              <a:buNone/>
              <a:defRPr sz="1600"/>
            </a:lvl4pPr>
          </a:lstStyle>
          <a:p>
            <a:pPr marL="228600" marR="0" lvl="0" indent="0" algn="l" defTabSz="914400" rtl="0" eaLnBrk="1" fontAlgn="auto" latinLnBrk="0" hangingPunct="1">
              <a:lnSpc>
                <a:spcPts val="1800"/>
              </a:lnSpc>
              <a:spcBef>
                <a:spcPts val="0"/>
              </a:spcBef>
              <a:spcAft>
                <a:spcPts val="1200"/>
              </a:spcAft>
              <a:buClr>
                <a:schemeClr val="accent2"/>
              </a:buClr>
              <a:buSzPct val="100000"/>
              <a:buFontTx/>
              <a:buNone/>
              <a:tabLst/>
              <a:defRPr/>
            </a:pPr>
            <a:r>
              <a:rPr kumimoji="0" lang="en-US" sz="1600" b="1" i="0" u="none" strike="noStrike" kern="0" cap="none" spc="0" normalizeH="0" baseline="0" noProof="0" dirty="0" smtClean="0">
                <a:ln>
                  <a:noFill/>
                </a:ln>
                <a:solidFill>
                  <a:sysClr val="window" lastClr="FFFFFF"/>
                </a:solidFill>
                <a:effectLst/>
                <a:uLnTx/>
                <a:uFillTx/>
              </a:rPr>
              <a:t>Click to edit Sub-title text styles Arial Bold 16/18</a:t>
            </a:r>
            <a:endParaRPr kumimoji="0" lang="en-US" sz="1600" b="1" i="0" u="none" strike="noStrike" kern="0" cap="none" spc="0" normalizeH="0" baseline="0" noProof="0" dirty="0">
              <a:ln>
                <a:noFill/>
              </a:ln>
              <a:solidFill>
                <a:sysClr val="window" lastClr="FFFFFF"/>
              </a:solidFill>
              <a:effectLst/>
              <a:uLnTx/>
              <a:uFillTx/>
            </a:endParaRPr>
          </a:p>
        </p:txBody>
      </p:sp>
      <p:sp>
        <p:nvSpPr>
          <p:cNvPr id="17" name="Text Placeholder 11"/>
          <p:cNvSpPr>
            <a:spLocks noGrp="1"/>
          </p:cNvSpPr>
          <p:nvPr>
            <p:ph type="body" sz="quarter" idx="15" hasCustomPrompt="1"/>
          </p:nvPr>
        </p:nvSpPr>
        <p:spPr>
          <a:xfrm>
            <a:off x="6189663" y="2644838"/>
            <a:ext cx="2730499" cy="3222816"/>
          </a:xfrm>
          <a:prstGeom prst="rect">
            <a:avLst/>
          </a:prstGeom>
          <a:gradFill>
            <a:gsLst>
              <a:gs pos="0">
                <a:srgbClr val="426E2B"/>
              </a:gs>
              <a:gs pos="50000">
                <a:srgbClr val="5A8E22"/>
              </a:gs>
              <a:gs pos="100000">
                <a:srgbClr val="8CC246"/>
              </a:gs>
            </a:gsLst>
            <a:lin ang="18900000" scaled="1"/>
          </a:gradFill>
        </p:spPr>
        <p:txBody>
          <a:bodyPr vert="horz" lIns="91440" tIns="91440" rIns="91440" bIns="91440" rtlCol="0">
            <a:noAutofit/>
          </a:bodyPr>
          <a:lstStyle>
            <a:lvl1pPr algn="l" defTabSz="914400" rtl="0" eaLnBrk="1" latinLnBrk="0" hangingPunct="1">
              <a:lnSpc>
                <a:spcPct val="90000"/>
              </a:lnSpc>
              <a:buClr>
                <a:schemeClr val="bg1"/>
              </a:buClr>
              <a:def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defRPr>
            </a:lvl1pPr>
            <a:lvl2pPr algn="l" defTabSz="914400" rtl="0" eaLnBrk="1" latinLnBrk="0" hangingPunct="1">
              <a:lnSpc>
                <a:spcPct val="90000"/>
              </a:lnSpc>
              <a:buFont typeface="Arial" pitchFamily="34" charset="0"/>
              <a:buChar char="–"/>
              <a:def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defRPr>
            </a:lvl2pPr>
            <a:lvl3pPr algn="l" defTabSz="914400" rtl="0" eaLnBrk="1" latinLnBrk="0" hangingPunct="1">
              <a:lnSpc>
                <a:spcPct val="90000"/>
              </a:lnSpc>
              <a:buClr>
                <a:schemeClr val="bg1"/>
              </a:buClr>
              <a:buFont typeface="Arial" pitchFamily="34" charset="0"/>
              <a:buChar char="–"/>
              <a:def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defRPr>
            </a:lvl3pPr>
            <a:lvl4pPr algn="l" defTabSz="914400" rtl="0" eaLnBrk="1" latinLnBrk="0" hangingPunct="1">
              <a:lnSpc>
                <a:spcPct val="90000"/>
              </a:lnSpc>
              <a:buClr>
                <a:schemeClr val="bg1"/>
              </a:buClr>
              <a:defRPr kumimoji="0" lang="en-US" sz="16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defRPr>
            </a:lvl4pPr>
          </a:lstStyle>
          <a:p>
            <a:pPr marL="228600" marR="0" lvl="0" indent="-228600" algn="l" defTabSz="914400" rtl="0" eaLnBrk="1" fontAlgn="auto" latinLnBrk="0" hangingPunct="1">
              <a:lnSpc>
                <a:spcPct val="85000"/>
              </a:lnSpc>
              <a:spcBef>
                <a:spcPts val="0"/>
              </a:spcBef>
              <a:spcAft>
                <a:spcPts val="1200"/>
              </a:spcAft>
              <a:buClr>
                <a:schemeClr val="bg1"/>
              </a:buClr>
              <a:buSzPct val="100000"/>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Click to edit Body text styles Arial 16/18</a:t>
            </a:r>
          </a:p>
          <a:p>
            <a:pPr marL="457200" marR="0" lvl="1"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1 Arial 16/18</a:t>
            </a:r>
          </a:p>
          <a:p>
            <a:pPr marL="685800" marR="0" lvl="2"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2 Arial 16/18</a:t>
            </a:r>
          </a:p>
          <a:p>
            <a:pPr marL="914400" marR="0" lvl="3"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3 Arial 16/18</a:t>
            </a:r>
            <a:endParaRPr kumimoji="0" lang="en-US" sz="16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18" name="Text Placeholder 7"/>
          <p:cNvSpPr>
            <a:spLocks noGrp="1"/>
          </p:cNvSpPr>
          <p:nvPr>
            <p:ph type="body" sz="quarter" idx="16" hasCustomPrompt="1"/>
          </p:nvPr>
        </p:nvSpPr>
        <p:spPr>
          <a:xfrm>
            <a:off x="219075" y="1743075"/>
            <a:ext cx="2705099" cy="832104"/>
          </a:xfrm>
          <a:prstGeom prst="rect">
            <a:avLst/>
          </a:prstGeom>
          <a:gradFill>
            <a:gsLst>
              <a:gs pos="0">
                <a:srgbClr val="5C1F6B"/>
              </a:gs>
              <a:gs pos="50000">
                <a:srgbClr val="702C6A"/>
              </a:gs>
              <a:gs pos="100000">
                <a:srgbClr val="B32E7A"/>
              </a:gs>
            </a:gsLst>
            <a:lin ang="18900000" scaled="1"/>
          </a:gradFill>
        </p:spPr>
        <p:txBody>
          <a:bodyPr lIns="91440" tIns="91440" rIns="91440" bIns="91440" anchor="b" anchorCtr="0">
            <a:noAutofit/>
          </a:bodyPr>
          <a:lstStyle>
            <a:lvl1pPr marL="231775" indent="0">
              <a:lnSpc>
                <a:spcPts val="1800"/>
              </a:lnSpc>
              <a:buFontTx/>
              <a:buNone/>
              <a:defRPr lang="en-US" sz="1600" b="1" kern="1200" baseline="0" noProof="0" dirty="0">
                <a:solidFill>
                  <a:schemeClr val="bg1"/>
                </a:solidFill>
                <a:latin typeface="Arial" pitchFamily="34" charset="0"/>
                <a:ea typeface="+mn-ea"/>
                <a:cs typeface="Arial" pitchFamily="34" charset="0"/>
              </a:defRPr>
            </a:lvl1pPr>
            <a:lvl2pPr indent="0">
              <a:buFontTx/>
              <a:buNone/>
              <a:defRPr sz="1600"/>
            </a:lvl2pPr>
            <a:lvl3pPr indent="0">
              <a:buFontTx/>
              <a:buNone/>
              <a:defRPr sz="1600"/>
            </a:lvl3pPr>
            <a:lvl4pPr indent="0">
              <a:buFontTx/>
              <a:buNone/>
              <a:defRPr sz="1600"/>
            </a:lvl4pPr>
          </a:lstStyle>
          <a:p>
            <a:pPr marL="228600" marR="0" lvl="0" indent="0" algn="l" defTabSz="914400" rtl="0" eaLnBrk="1" fontAlgn="auto" latinLnBrk="0" hangingPunct="1">
              <a:lnSpc>
                <a:spcPts val="1800"/>
              </a:lnSpc>
              <a:spcBef>
                <a:spcPts val="0"/>
              </a:spcBef>
              <a:spcAft>
                <a:spcPts val="1200"/>
              </a:spcAft>
              <a:buClr>
                <a:schemeClr val="accent2"/>
              </a:buClr>
              <a:buSzPct val="100000"/>
              <a:buFontTx/>
              <a:buNone/>
              <a:tabLst/>
              <a:defRPr/>
            </a:pPr>
            <a:r>
              <a:rPr kumimoji="0" lang="en-US" sz="1600" b="1" i="0" u="none" strike="noStrike" kern="0" cap="none" spc="0" normalizeH="0" baseline="0" noProof="0" dirty="0" smtClean="0">
                <a:ln>
                  <a:noFill/>
                </a:ln>
                <a:solidFill>
                  <a:sysClr val="window" lastClr="FFFFFF"/>
                </a:solidFill>
                <a:effectLst/>
                <a:uLnTx/>
                <a:uFillTx/>
              </a:rPr>
              <a:t>Click to edit Sub-title text styles Arial Bold 16/18</a:t>
            </a:r>
            <a:endParaRPr kumimoji="0" lang="en-US" sz="1600" b="1" i="0" u="none" strike="noStrike" kern="0" cap="none" spc="0" normalizeH="0" baseline="0" noProof="0" dirty="0">
              <a:ln>
                <a:noFill/>
              </a:ln>
              <a:solidFill>
                <a:sysClr val="window" lastClr="FFFFFF"/>
              </a:solidFill>
              <a:effectLst/>
              <a:uLnTx/>
              <a:uFillTx/>
            </a:endParaRPr>
          </a:p>
        </p:txBody>
      </p:sp>
      <p:sp>
        <p:nvSpPr>
          <p:cNvPr id="19" name="Text Placeholder 11"/>
          <p:cNvSpPr>
            <a:spLocks noGrp="1"/>
          </p:cNvSpPr>
          <p:nvPr>
            <p:ph type="body" sz="quarter" idx="17" hasCustomPrompt="1"/>
          </p:nvPr>
        </p:nvSpPr>
        <p:spPr>
          <a:xfrm>
            <a:off x="219076" y="2644838"/>
            <a:ext cx="2705100" cy="3222816"/>
          </a:xfrm>
          <a:prstGeom prst="rect">
            <a:avLst/>
          </a:prstGeom>
          <a:gradFill>
            <a:gsLst>
              <a:gs pos="0">
                <a:srgbClr val="5C1F6B"/>
              </a:gs>
              <a:gs pos="50000">
                <a:srgbClr val="702C6A"/>
              </a:gs>
              <a:gs pos="100000">
                <a:srgbClr val="B32E7A"/>
              </a:gs>
            </a:gsLst>
            <a:lin ang="18900000" scaled="1"/>
          </a:gradFill>
        </p:spPr>
        <p:txBody>
          <a:bodyPr vert="horz" lIns="91440" tIns="91440" rIns="91440" bIns="91440" rtlCol="0">
            <a:noAutofit/>
          </a:bodyPr>
          <a:lstStyle>
            <a:lvl1pPr indent="-228600" algn="l" defTabSz="914400" rtl="0" eaLnBrk="1" latinLnBrk="0" hangingPunct="1">
              <a:lnSpc>
                <a:spcPct val="85000"/>
              </a:lnSpc>
              <a:spcBef>
                <a:spcPts val="0"/>
              </a:spcBef>
              <a:spcAft>
                <a:spcPts val="1200"/>
              </a:spcAft>
              <a:buClr>
                <a:schemeClr val="bg1"/>
              </a:buClr>
              <a:buFont typeface="Arial" pitchFamily="34" charset="0"/>
              <a:defRPr lang="en-US" sz="1600" kern="1200" baseline="0" noProof="0" dirty="0" smtClean="0">
                <a:solidFill>
                  <a:schemeClr val="bg1"/>
                </a:solidFill>
                <a:latin typeface="Arial" pitchFamily="34" charset="0"/>
                <a:ea typeface="+mn-ea"/>
                <a:cs typeface="Arial" pitchFamily="34" charset="0"/>
              </a:defRPr>
            </a:lvl1pPr>
            <a:lvl2pPr indent="-228600" algn="l" defTabSz="914400" rtl="0" eaLnBrk="1" latinLnBrk="0" hangingPunct="1">
              <a:lnSpc>
                <a:spcPct val="85000"/>
              </a:lnSpc>
              <a:spcBef>
                <a:spcPts val="0"/>
              </a:spcBef>
              <a:spcAft>
                <a:spcPts val="1200"/>
              </a:spcAft>
              <a:buClr>
                <a:schemeClr val="bg1"/>
              </a:buClr>
              <a:buFont typeface="Arial" pitchFamily="34" charset="0"/>
              <a:buChar char="–"/>
              <a:defRPr lang="en-US" sz="1600" kern="1200" baseline="0" noProof="0" dirty="0" smtClean="0">
                <a:solidFill>
                  <a:schemeClr val="bg1"/>
                </a:solidFill>
                <a:latin typeface="Arial" pitchFamily="34" charset="0"/>
                <a:ea typeface="+mn-ea"/>
                <a:cs typeface="Arial" pitchFamily="34" charset="0"/>
              </a:defRPr>
            </a:lvl2pPr>
            <a:lvl3pPr indent="-228600" algn="l" defTabSz="914400" rtl="0" eaLnBrk="1" latinLnBrk="0" hangingPunct="1">
              <a:lnSpc>
                <a:spcPct val="85000"/>
              </a:lnSpc>
              <a:spcBef>
                <a:spcPts val="0"/>
              </a:spcBef>
              <a:spcAft>
                <a:spcPts val="1200"/>
              </a:spcAft>
              <a:buClr>
                <a:schemeClr val="bg1"/>
              </a:buClr>
              <a:buFont typeface="Arial" pitchFamily="34" charset="0"/>
              <a:buChar char="–"/>
              <a:defRPr lang="en-US" sz="1600" kern="1200" baseline="0" noProof="0" dirty="0" smtClean="0">
                <a:solidFill>
                  <a:schemeClr val="bg1"/>
                </a:solidFill>
                <a:latin typeface="Arial" pitchFamily="34" charset="0"/>
                <a:ea typeface="+mn-ea"/>
                <a:cs typeface="Arial" pitchFamily="34" charset="0"/>
              </a:defRPr>
            </a:lvl3pPr>
            <a:lvl4pPr indent="-228600" algn="l" defTabSz="914400" rtl="0" eaLnBrk="1" latinLnBrk="0" hangingPunct="1">
              <a:lnSpc>
                <a:spcPct val="85000"/>
              </a:lnSpc>
              <a:spcBef>
                <a:spcPts val="0"/>
              </a:spcBef>
              <a:spcAft>
                <a:spcPts val="1200"/>
              </a:spcAft>
              <a:buClr>
                <a:schemeClr val="bg1"/>
              </a:buClr>
              <a:buFont typeface="Arial" pitchFamily="34" charset="0"/>
              <a:buChar char="–"/>
              <a:defRPr lang="en-US" sz="1600" kern="1200" baseline="0" noProof="0" dirty="0">
                <a:solidFill>
                  <a:schemeClr val="bg1"/>
                </a:solidFill>
                <a:latin typeface="Arial" pitchFamily="34" charset="0"/>
                <a:ea typeface="+mn-ea"/>
                <a:cs typeface="Arial" pitchFamily="34" charset="0"/>
              </a:defRPr>
            </a:lvl4pPr>
          </a:lstStyle>
          <a:p>
            <a:pPr marL="228600" marR="0" lvl="0" indent="-228600" algn="l" defTabSz="914400" rtl="0" eaLnBrk="1" fontAlgn="auto" latinLnBrk="0" hangingPunct="1">
              <a:lnSpc>
                <a:spcPct val="85000"/>
              </a:lnSpc>
              <a:spcBef>
                <a:spcPts val="0"/>
              </a:spcBef>
              <a:spcAft>
                <a:spcPts val="1200"/>
              </a:spcAft>
              <a:buClr>
                <a:schemeClr val="bg1"/>
              </a:buClr>
              <a:buSzPct val="100000"/>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Click to edit Body text styles Arial 16/18</a:t>
            </a:r>
          </a:p>
          <a:p>
            <a:pPr marL="457200" marR="0" lvl="1"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1 Arial 16/18</a:t>
            </a:r>
          </a:p>
          <a:p>
            <a:pPr marL="685800" marR="0" lvl="2"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2 Arial 16/18</a:t>
            </a:r>
          </a:p>
          <a:p>
            <a:pPr marL="914400" marR="0" lvl="3"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3 Arial 16/18</a:t>
            </a:r>
            <a:endParaRPr kumimoji="0" lang="en-US" sz="16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20" name="Text Placeholder 7"/>
          <p:cNvSpPr>
            <a:spLocks noGrp="1"/>
          </p:cNvSpPr>
          <p:nvPr>
            <p:ph type="body" sz="quarter" idx="18" hasCustomPrompt="1"/>
          </p:nvPr>
        </p:nvSpPr>
        <p:spPr>
          <a:xfrm>
            <a:off x="3152775" y="1743075"/>
            <a:ext cx="2832100" cy="832104"/>
          </a:xfrm>
          <a:prstGeom prst="rect">
            <a:avLst/>
          </a:prstGeom>
          <a:gradFill>
            <a:gsLst>
              <a:gs pos="0">
                <a:srgbClr val="D38E00"/>
              </a:gs>
              <a:gs pos="50000">
                <a:srgbClr val="D38E00"/>
              </a:gs>
              <a:gs pos="100000">
                <a:srgbClr val="FFD237"/>
              </a:gs>
            </a:gsLst>
            <a:lin ang="18900000" scaled="1"/>
          </a:gradFill>
        </p:spPr>
        <p:txBody>
          <a:bodyPr lIns="91440" tIns="91440" rIns="91440" bIns="91440" anchor="b" anchorCtr="0">
            <a:noAutofit/>
          </a:bodyPr>
          <a:lstStyle>
            <a:lvl1pPr indent="0">
              <a:lnSpc>
                <a:spcPts val="1800"/>
              </a:lnSpc>
              <a:buFontTx/>
              <a:buNone/>
              <a:defRPr kumimoji="0" lang="en-US" sz="16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defRPr>
            </a:lvl1pPr>
            <a:lvl2pPr indent="0">
              <a:buFontTx/>
              <a:buNone/>
              <a:defRPr sz="1600"/>
            </a:lvl2pPr>
            <a:lvl3pPr indent="0">
              <a:buFontTx/>
              <a:buNone/>
              <a:defRPr sz="1600"/>
            </a:lvl3pPr>
            <a:lvl4pPr indent="0">
              <a:buFontTx/>
              <a:buNone/>
              <a:defRPr sz="1600"/>
            </a:lvl4pPr>
          </a:lstStyle>
          <a:p>
            <a:pPr marL="228600" marR="0" lvl="0" indent="0" algn="l" defTabSz="914400" rtl="0" eaLnBrk="1" fontAlgn="auto" latinLnBrk="0" hangingPunct="1">
              <a:lnSpc>
                <a:spcPts val="1800"/>
              </a:lnSpc>
              <a:spcBef>
                <a:spcPts val="0"/>
              </a:spcBef>
              <a:spcAft>
                <a:spcPts val="1200"/>
              </a:spcAft>
              <a:buClr>
                <a:schemeClr val="accent2"/>
              </a:buClr>
              <a:buSzPct val="100000"/>
              <a:buFontTx/>
              <a:buNone/>
              <a:tabLst/>
              <a:defRPr/>
            </a:pPr>
            <a:r>
              <a:rPr kumimoji="0" lang="en-US" sz="1600" b="1" i="0" u="none" strike="noStrike" kern="0" cap="none" spc="0" normalizeH="0" baseline="0" noProof="0" dirty="0" smtClean="0">
                <a:ln>
                  <a:noFill/>
                </a:ln>
                <a:solidFill>
                  <a:sysClr val="window" lastClr="FFFFFF"/>
                </a:solidFill>
                <a:effectLst/>
                <a:uLnTx/>
                <a:uFillTx/>
              </a:rPr>
              <a:t>Click to edit Sub-title text styles Arial Bold 16/18</a:t>
            </a:r>
            <a:endParaRPr kumimoji="0" lang="en-US" sz="1600" b="1" i="0" u="none" strike="noStrike" kern="0" cap="none" spc="0" normalizeH="0" baseline="0" noProof="0" dirty="0">
              <a:ln>
                <a:noFill/>
              </a:ln>
              <a:solidFill>
                <a:sysClr val="window" lastClr="FFFFFF"/>
              </a:solidFill>
              <a:effectLst/>
              <a:uLnTx/>
              <a:uFillTx/>
            </a:endParaRPr>
          </a:p>
        </p:txBody>
      </p:sp>
      <p:sp>
        <p:nvSpPr>
          <p:cNvPr id="21" name="Text Placeholder 11"/>
          <p:cNvSpPr>
            <a:spLocks noGrp="1"/>
          </p:cNvSpPr>
          <p:nvPr>
            <p:ph type="body" sz="quarter" idx="19" hasCustomPrompt="1"/>
          </p:nvPr>
        </p:nvSpPr>
        <p:spPr>
          <a:xfrm>
            <a:off x="3152775" y="2644838"/>
            <a:ext cx="2832099" cy="3222816"/>
          </a:xfrm>
          <a:prstGeom prst="rect">
            <a:avLst/>
          </a:prstGeom>
          <a:gradFill>
            <a:gsLst>
              <a:gs pos="0">
                <a:srgbClr val="D38E00"/>
              </a:gs>
              <a:gs pos="50000">
                <a:srgbClr val="D38E00"/>
              </a:gs>
              <a:gs pos="100000">
                <a:srgbClr val="FFD237"/>
              </a:gs>
            </a:gsLst>
            <a:lin ang="18900000" scaled="1"/>
          </a:gradFill>
        </p:spPr>
        <p:txBody>
          <a:bodyPr vert="horz" lIns="91440" tIns="91440" rIns="91440" bIns="91440" rtlCol="0">
            <a:noAutofit/>
          </a:bodyPr>
          <a:lstStyle>
            <a:lvl1pPr algn="l" defTabSz="914400" rtl="0" eaLnBrk="1" latinLnBrk="0" hangingPunct="1">
              <a:lnSpc>
                <a:spcPct val="90000"/>
              </a:lnSpc>
              <a:buClr>
                <a:schemeClr val="bg1"/>
              </a:buClr>
              <a:def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defRPr>
            </a:lvl1pPr>
            <a:lvl2pPr algn="l" defTabSz="914400" rtl="0" eaLnBrk="1" latinLnBrk="0" hangingPunct="1">
              <a:lnSpc>
                <a:spcPct val="90000"/>
              </a:lnSpc>
              <a:buFont typeface="Arial" pitchFamily="34" charset="0"/>
              <a:buChar char="–"/>
              <a:def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defRPr>
            </a:lvl2pPr>
            <a:lvl3pPr algn="l" defTabSz="914400" rtl="0" eaLnBrk="1" latinLnBrk="0" hangingPunct="1">
              <a:lnSpc>
                <a:spcPct val="90000"/>
              </a:lnSpc>
              <a:buClr>
                <a:schemeClr val="bg1"/>
              </a:buClr>
              <a:buFont typeface="Arial" pitchFamily="34" charset="0"/>
              <a:buChar char="–"/>
              <a:def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defRPr>
            </a:lvl3pPr>
            <a:lvl4pPr algn="l" defTabSz="914400" rtl="0" eaLnBrk="1" latinLnBrk="0" hangingPunct="1">
              <a:lnSpc>
                <a:spcPct val="90000"/>
              </a:lnSpc>
              <a:buClr>
                <a:schemeClr val="bg1"/>
              </a:buClr>
              <a:buFont typeface="Arial" pitchFamily="34" charset="0"/>
              <a:buChar char="−"/>
              <a:defRPr kumimoji="0" lang="en-US" sz="16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defRPr>
            </a:lvl4pPr>
          </a:lstStyle>
          <a:p>
            <a:pPr marL="228600" marR="0" lvl="0" indent="-228600" algn="l" defTabSz="914400" rtl="0" eaLnBrk="1" fontAlgn="auto" latinLnBrk="0" hangingPunct="1">
              <a:lnSpc>
                <a:spcPct val="85000"/>
              </a:lnSpc>
              <a:spcBef>
                <a:spcPts val="0"/>
              </a:spcBef>
              <a:spcAft>
                <a:spcPts val="1200"/>
              </a:spcAft>
              <a:buClr>
                <a:schemeClr val="bg1"/>
              </a:buClr>
              <a:buSzPct val="100000"/>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Click to edit Body text styles Arial 16/18</a:t>
            </a:r>
          </a:p>
          <a:p>
            <a:pPr marL="457200" marR="0" lvl="1"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1 Arial 16/18</a:t>
            </a:r>
          </a:p>
          <a:p>
            <a:pPr marL="685800" marR="0" lvl="2"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2 Arial 16/18</a:t>
            </a:r>
          </a:p>
          <a:p>
            <a:pPr marL="914400" marR="0" lvl="3" indent="-228600" algn="l" defTabSz="914400" rtl="0" eaLnBrk="1" fontAlgn="auto" latinLnBrk="0" hangingPunct="1">
              <a:lnSpc>
                <a:spcPct val="85000"/>
              </a:lnSpc>
              <a:spcBef>
                <a:spcPts val="0"/>
              </a:spcBef>
              <a:spcAft>
                <a:spcPts val="1200"/>
              </a:spcAft>
              <a:buClr>
                <a:sysClr val="window" lastClr="FFFFFF"/>
              </a:buClr>
              <a:buSzTx/>
              <a:buFont typeface="Arial" pitchFamily="34" charset="0"/>
              <a:buChar char="–"/>
              <a:tabLst/>
              <a:defRPr/>
            </a:pPr>
            <a:r>
              <a:rPr kumimoji="0" lang="en-US" sz="16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Bullet level 3 Arial 16/18</a:t>
            </a:r>
            <a:endParaRPr kumimoji="0" lang="en-US" sz="16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58683662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t Colored - Info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lgn="l">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6" name="Text Placeholder 7"/>
          <p:cNvSpPr>
            <a:spLocks noGrp="1"/>
          </p:cNvSpPr>
          <p:nvPr>
            <p:ph type="body" sz="quarter" idx="13" hasCustomPrompt="1"/>
          </p:nvPr>
        </p:nvSpPr>
        <p:spPr>
          <a:xfrm>
            <a:off x="6189663" y="1743075"/>
            <a:ext cx="2722561" cy="832104"/>
          </a:xfrm>
          <a:solidFill>
            <a:schemeClr val="bg2">
              <a:lumMod val="20000"/>
              <a:lumOff val="80000"/>
            </a:schemeClr>
          </a:solidFill>
        </p:spPr>
        <p:txBody>
          <a:bodyPr lIns="91440" tIns="91440" rIns="91440" bIns="91440" anchor="b" anchorCtr="0"/>
          <a:lstStyle>
            <a:lvl1pPr indent="0">
              <a:lnSpc>
                <a:spcPts val="1800"/>
              </a:lnSpc>
              <a:buFontTx/>
              <a:buNone/>
              <a:defRPr sz="1600" b="1">
                <a:solidFill>
                  <a:schemeClr val="bg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12" name="Text Placeholder 11"/>
          <p:cNvSpPr>
            <a:spLocks noGrp="1"/>
          </p:cNvSpPr>
          <p:nvPr>
            <p:ph type="body" sz="quarter" idx="15" hasCustomPrompt="1"/>
          </p:nvPr>
        </p:nvSpPr>
        <p:spPr>
          <a:xfrm>
            <a:off x="6189664" y="2644838"/>
            <a:ext cx="2722560" cy="3222816"/>
          </a:xfrm>
          <a:solidFill>
            <a:schemeClr val="bg2">
              <a:lumMod val="20000"/>
              <a:lumOff val="80000"/>
            </a:schemeClr>
          </a:solidFill>
        </p:spPr>
        <p:txBody>
          <a:bodyPr lIns="91440" tIns="91440" rIns="91440" bIns="91440"/>
          <a:lstStyle>
            <a:lvl1pPr>
              <a:lnSpc>
                <a:spcPct val="90000"/>
              </a:lnSpc>
              <a:buClr>
                <a:schemeClr val="bg2"/>
              </a:buClr>
              <a:defRPr sz="1600">
                <a:solidFill>
                  <a:schemeClr val="bg2"/>
                </a:solidFill>
              </a:defRPr>
            </a:lvl1pPr>
            <a:lvl2pPr>
              <a:lnSpc>
                <a:spcPct val="90000"/>
              </a:lnSpc>
              <a:buClr>
                <a:schemeClr val="bg2"/>
              </a:buClr>
              <a:defRPr sz="1600">
                <a:solidFill>
                  <a:schemeClr val="bg2"/>
                </a:solidFill>
              </a:defRPr>
            </a:lvl2pPr>
            <a:lvl3pPr>
              <a:lnSpc>
                <a:spcPct val="90000"/>
              </a:lnSpc>
              <a:buClr>
                <a:schemeClr val="bg2"/>
              </a:buClr>
              <a:defRPr sz="1600">
                <a:solidFill>
                  <a:schemeClr val="bg2"/>
                </a:solidFill>
              </a:defRPr>
            </a:lvl3pPr>
            <a:lvl4pPr>
              <a:lnSpc>
                <a:spcPct val="90000"/>
              </a:lnSpc>
              <a:buClr>
                <a:schemeClr val="bg2"/>
              </a:buClr>
              <a:defRPr sz="1600">
                <a:solidFill>
                  <a:schemeClr val="bg2"/>
                </a:solidFill>
              </a:defRPr>
            </a:lvl4pPr>
          </a:lstStyle>
          <a:p>
            <a:pPr lvl="0"/>
            <a:r>
              <a:rPr lang="en-US" dirty="0" smtClean="0"/>
              <a:t>Click to edit Body text styles Arial 16/18</a:t>
            </a:r>
          </a:p>
          <a:p>
            <a:pPr lvl="1"/>
            <a:r>
              <a:rPr lang="en-US" dirty="0" smtClean="0"/>
              <a:t>Bullet level 1 Arial 16/18</a:t>
            </a:r>
          </a:p>
          <a:p>
            <a:pPr lvl="2"/>
            <a:r>
              <a:rPr lang="en-US" dirty="0" smtClean="0"/>
              <a:t>Bullet level 2 Arial 16/18</a:t>
            </a:r>
          </a:p>
          <a:p>
            <a:pPr lvl="3"/>
            <a:r>
              <a:rPr lang="en-US" dirty="0" smtClean="0"/>
              <a:t>Bullet level 3 Arial 16/18</a:t>
            </a:r>
            <a:endParaRPr lang="en-US" dirty="0"/>
          </a:p>
        </p:txBody>
      </p:sp>
      <p:sp>
        <p:nvSpPr>
          <p:cNvPr id="2" name="Title 1"/>
          <p:cNvSpPr>
            <a:spLocks noGrp="1"/>
          </p:cNvSpPr>
          <p:nvPr>
            <p:ph type="title" hasCustomPrompt="1"/>
          </p:nvPr>
        </p:nvSpPr>
        <p:spPr>
          <a:xfrm>
            <a:off x="219075" y="712788"/>
            <a:ext cx="8686800" cy="731837"/>
          </a:xfrm>
        </p:spPr>
        <p:txBody>
          <a:bodyPr vert="horz" lIns="0" tIns="0" rIns="0" bIns="0" rtlCol="0" anchor="t" anchorCtr="0">
            <a:noAutofit/>
          </a:bodyPr>
          <a:lstStyle>
            <a:lvl1pPr>
              <a:lnSpc>
                <a:spcPts val="3400"/>
              </a:lnSpc>
              <a:defRPr lang="en-US" dirty="0"/>
            </a:lvl1pPr>
          </a:lstStyle>
          <a:p>
            <a:pPr lvl="0">
              <a:lnSpc>
                <a:spcPts val="3400"/>
              </a:lnSpc>
            </a:pPr>
            <a:r>
              <a:rPr lang="en-US" dirty="0" smtClean="0"/>
              <a:t>Click to edit Master title style Arial 32/34</a:t>
            </a:r>
            <a:endParaRPr lang="en-US" dirty="0"/>
          </a:p>
        </p:txBody>
      </p:sp>
      <p:sp>
        <p:nvSpPr>
          <p:cNvPr id="18" name="Text Placeholder 7"/>
          <p:cNvSpPr>
            <a:spLocks noGrp="1"/>
          </p:cNvSpPr>
          <p:nvPr>
            <p:ph type="body" sz="quarter" idx="16" hasCustomPrompt="1"/>
          </p:nvPr>
        </p:nvSpPr>
        <p:spPr>
          <a:xfrm>
            <a:off x="217932" y="1743075"/>
            <a:ext cx="2706243" cy="832104"/>
          </a:xfrm>
          <a:solidFill>
            <a:schemeClr val="accent3">
              <a:lumMod val="20000"/>
              <a:lumOff val="80000"/>
            </a:schemeClr>
          </a:solidFill>
        </p:spPr>
        <p:txBody>
          <a:bodyPr lIns="91440" tIns="91440" rIns="91440" bIns="91440" anchor="b" anchorCtr="0"/>
          <a:lstStyle>
            <a:lvl1pPr indent="0">
              <a:lnSpc>
                <a:spcPts val="1800"/>
              </a:lnSpc>
              <a:buFontTx/>
              <a:buNone/>
              <a:defRPr sz="1600" b="1">
                <a:solidFill>
                  <a:schemeClr val="accent3"/>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19" name="Text Placeholder 11"/>
          <p:cNvSpPr>
            <a:spLocks noGrp="1"/>
          </p:cNvSpPr>
          <p:nvPr>
            <p:ph type="body" sz="quarter" idx="17" hasCustomPrompt="1"/>
          </p:nvPr>
        </p:nvSpPr>
        <p:spPr>
          <a:xfrm>
            <a:off x="217931" y="2644838"/>
            <a:ext cx="2706243" cy="3222816"/>
          </a:xfrm>
          <a:solidFill>
            <a:schemeClr val="accent3">
              <a:lumMod val="20000"/>
              <a:lumOff val="80000"/>
            </a:schemeClr>
          </a:solidFill>
        </p:spPr>
        <p:txBody>
          <a:bodyPr lIns="91440" tIns="91440" rIns="91440" bIns="91440"/>
          <a:lstStyle>
            <a:lvl1pPr>
              <a:lnSpc>
                <a:spcPct val="90000"/>
              </a:lnSpc>
              <a:buClr>
                <a:schemeClr val="accent3"/>
              </a:buClr>
              <a:defRPr sz="1600">
                <a:solidFill>
                  <a:schemeClr val="accent3"/>
                </a:solidFill>
              </a:defRPr>
            </a:lvl1pPr>
            <a:lvl2pPr>
              <a:lnSpc>
                <a:spcPct val="90000"/>
              </a:lnSpc>
              <a:buClr>
                <a:schemeClr val="accent3"/>
              </a:buClr>
              <a:defRPr sz="1600">
                <a:solidFill>
                  <a:schemeClr val="accent3"/>
                </a:solidFill>
              </a:defRPr>
            </a:lvl2pPr>
            <a:lvl3pPr>
              <a:lnSpc>
                <a:spcPct val="90000"/>
              </a:lnSpc>
              <a:buClr>
                <a:schemeClr val="accent3"/>
              </a:buClr>
              <a:defRPr sz="1600">
                <a:solidFill>
                  <a:schemeClr val="accent3"/>
                </a:solidFill>
              </a:defRPr>
            </a:lvl3pPr>
            <a:lvl4pPr>
              <a:lnSpc>
                <a:spcPct val="90000"/>
              </a:lnSpc>
              <a:buClr>
                <a:schemeClr val="accent3"/>
              </a:buClr>
              <a:defRPr sz="1600" baseline="0">
                <a:solidFill>
                  <a:schemeClr val="accent3"/>
                </a:solidFill>
              </a:defRPr>
            </a:lvl4pPr>
          </a:lstStyle>
          <a:p>
            <a:pPr lvl="0"/>
            <a:r>
              <a:rPr lang="en-US" dirty="0" smtClean="0"/>
              <a:t>Click to edit Body text styles Arial 16/18</a:t>
            </a:r>
          </a:p>
          <a:p>
            <a:pPr lvl="1"/>
            <a:r>
              <a:rPr lang="en-US" dirty="0" smtClean="0"/>
              <a:t>Bullet level 1 Arial 16/18</a:t>
            </a:r>
          </a:p>
          <a:p>
            <a:pPr lvl="2"/>
            <a:r>
              <a:rPr lang="en-US" dirty="0" smtClean="0"/>
              <a:t>Bullet level 2 Arial 16/18</a:t>
            </a:r>
          </a:p>
          <a:p>
            <a:pPr lvl="3"/>
            <a:r>
              <a:rPr lang="en-US" dirty="0" smtClean="0"/>
              <a:t>Bullet level 3 Arial 16/18</a:t>
            </a:r>
            <a:endParaRPr lang="en-US" dirty="0"/>
          </a:p>
        </p:txBody>
      </p:sp>
      <p:sp>
        <p:nvSpPr>
          <p:cNvPr id="20" name="Text Placeholder 7"/>
          <p:cNvSpPr>
            <a:spLocks noGrp="1"/>
          </p:cNvSpPr>
          <p:nvPr>
            <p:ph type="body" sz="quarter" idx="18" hasCustomPrompt="1"/>
          </p:nvPr>
        </p:nvSpPr>
        <p:spPr>
          <a:xfrm>
            <a:off x="3152775" y="1743075"/>
            <a:ext cx="2832100" cy="832104"/>
          </a:xfrm>
          <a:solidFill>
            <a:schemeClr val="accent1">
              <a:lumMod val="20000"/>
              <a:lumOff val="80000"/>
            </a:schemeClr>
          </a:solidFill>
        </p:spPr>
        <p:txBody>
          <a:bodyPr lIns="91440" tIns="91440" rIns="91440" bIns="91440" anchor="b" anchorCtr="0"/>
          <a:lstStyle>
            <a:lvl1pPr indent="0">
              <a:lnSpc>
                <a:spcPts val="1800"/>
              </a:lnSpc>
              <a:buFontTx/>
              <a:buNone/>
              <a:defRPr sz="1600" b="1">
                <a:solidFill>
                  <a:schemeClr val="tx2"/>
                </a:solidFill>
              </a:defRPr>
            </a:lvl1pPr>
            <a:lvl2pPr indent="0">
              <a:buFontTx/>
              <a:buNone/>
              <a:defRPr sz="1600"/>
            </a:lvl2pPr>
            <a:lvl3pPr indent="0">
              <a:buFontTx/>
              <a:buNone/>
              <a:defRPr sz="1600"/>
            </a:lvl3pPr>
            <a:lvl4pPr indent="0">
              <a:buFontTx/>
              <a:buNone/>
              <a:defRPr sz="1600"/>
            </a:lvl4pPr>
          </a:lstStyle>
          <a:p>
            <a:pPr lvl="0"/>
            <a:r>
              <a:rPr lang="en-US" dirty="0" smtClean="0"/>
              <a:t>Click to edit Sub-title text styles Arial Bold 16/18</a:t>
            </a:r>
            <a:endParaRPr lang="en-US" dirty="0"/>
          </a:p>
        </p:txBody>
      </p:sp>
      <p:sp>
        <p:nvSpPr>
          <p:cNvPr id="21" name="Text Placeholder 11"/>
          <p:cNvSpPr>
            <a:spLocks noGrp="1"/>
          </p:cNvSpPr>
          <p:nvPr>
            <p:ph type="body" sz="quarter" idx="19" hasCustomPrompt="1"/>
          </p:nvPr>
        </p:nvSpPr>
        <p:spPr>
          <a:xfrm>
            <a:off x="3152775" y="2644838"/>
            <a:ext cx="2832100" cy="3222816"/>
          </a:xfrm>
          <a:solidFill>
            <a:schemeClr val="accent1">
              <a:lumMod val="20000"/>
              <a:lumOff val="80000"/>
            </a:schemeClr>
          </a:solidFill>
        </p:spPr>
        <p:txBody>
          <a:bodyPr lIns="91440" tIns="91440" rIns="91440" bIns="91440"/>
          <a:lstStyle>
            <a:lvl1pPr>
              <a:lnSpc>
                <a:spcPct val="90000"/>
              </a:lnSpc>
              <a:buClr>
                <a:schemeClr val="tx2"/>
              </a:buClr>
              <a:defRPr sz="1600">
                <a:solidFill>
                  <a:schemeClr val="tx2"/>
                </a:solidFill>
              </a:defRPr>
            </a:lvl1pPr>
            <a:lvl2pPr>
              <a:lnSpc>
                <a:spcPct val="90000"/>
              </a:lnSpc>
              <a:buClr>
                <a:schemeClr val="tx2"/>
              </a:buClr>
              <a:defRPr sz="1600">
                <a:solidFill>
                  <a:schemeClr val="tx2"/>
                </a:solidFill>
              </a:defRPr>
            </a:lvl2pPr>
            <a:lvl3pPr>
              <a:lnSpc>
                <a:spcPct val="90000"/>
              </a:lnSpc>
              <a:buClr>
                <a:schemeClr val="tx2"/>
              </a:buClr>
              <a:defRPr sz="1600">
                <a:solidFill>
                  <a:schemeClr val="tx2"/>
                </a:solidFill>
              </a:defRPr>
            </a:lvl3pPr>
            <a:lvl4pPr>
              <a:lnSpc>
                <a:spcPct val="90000"/>
              </a:lnSpc>
              <a:buClr>
                <a:schemeClr val="tx2"/>
              </a:buClr>
              <a:defRPr sz="1600" baseline="0">
                <a:solidFill>
                  <a:schemeClr val="tx2"/>
                </a:solidFill>
              </a:defRPr>
            </a:lvl4pPr>
          </a:lstStyle>
          <a:p>
            <a:pPr lvl="0"/>
            <a:r>
              <a:rPr lang="en-US" dirty="0" smtClean="0"/>
              <a:t>Click to edit Body text styles Arial 16/18</a:t>
            </a:r>
          </a:p>
          <a:p>
            <a:pPr lvl="1"/>
            <a:r>
              <a:rPr lang="en-US" dirty="0" smtClean="0"/>
              <a:t>Bullet level 1 Arial 16/18</a:t>
            </a:r>
          </a:p>
          <a:p>
            <a:pPr lvl="2"/>
            <a:r>
              <a:rPr lang="en-US" dirty="0" smtClean="0"/>
              <a:t>Bullet level 2 Arial 16/18</a:t>
            </a:r>
          </a:p>
          <a:p>
            <a:pPr lvl="3"/>
            <a:r>
              <a:rPr lang="en-US" dirty="0" smtClean="0"/>
              <a:t>Bullet level 3 Arial 16/18</a:t>
            </a:r>
            <a:endParaRPr lang="en-US" dirty="0"/>
          </a:p>
        </p:txBody>
      </p:sp>
    </p:spTree>
    <p:extLst>
      <p:ext uri="{BB962C8B-B14F-4D97-AF65-F5344CB8AC3E}">
        <p14:creationId xmlns="" xmlns:p14="http://schemas.microsoft.com/office/powerpoint/2010/main" val="105444423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075" y="712788"/>
            <a:ext cx="8686800" cy="731837"/>
          </a:xfrm>
        </p:spPr>
        <p:txBody>
          <a:bodyPr vert="horz" lIns="0" tIns="0" rIns="0" bIns="0" rtlCol="0" anchor="t" anchorCtr="0">
            <a:noAutofit/>
          </a:bodyPr>
          <a:lstStyle>
            <a:lvl1pPr>
              <a:lnSpc>
                <a:spcPts val="3400"/>
              </a:lnSpc>
              <a:defRPr lang="en-US"/>
            </a:lvl1pPr>
          </a:lstStyle>
          <a:p>
            <a:pPr lvl="0">
              <a:lnSpc>
                <a:spcPts val="3400"/>
              </a:lnSpc>
            </a:pPr>
            <a:r>
              <a:rPr lang="en-US" smtClean="0"/>
              <a:t>Click to edit Master title style</a:t>
            </a:r>
            <a:endParaRPr lang="en-US" dirty="0"/>
          </a:p>
        </p:txBody>
      </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lvl1pPr algn="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1" name="Slide Number Placeholder 10"/>
          <p:cNvSpPr>
            <a:spLocks noGrp="1"/>
          </p:cNvSpPr>
          <p:nvPr>
            <p:ph type="sldNum" sz="quarter" idx="12"/>
          </p:nvPr>
        </p:nvSpPr>
        <p:spPr/>
        <p:txBody>
          <a:bodyPr/>
          <a:lstStyle/>
          <a:p>
            <a:pPr>
              <a:defRPr/>
            </a:pPr>
            <a:fld id="{8DE37E1F-4AF5-4CDE-9256-FA1E75F8254D}" type="slidenum">
              <a:rPr lang="en-US" smtClean="0"/>
              <a:pPr>
                <a:defRPr/>
              </a:pPr>
              <a:t>‹#›</a:t>
            </a:fld>
            <a:endParaRPr lang="en-US" dirty="0"/>
          </a:p>
        </p:txBody>
      </p:sp>
    </p:spTree>
    <p:extLst>
      <p:ext uri="{BB962C8B-B14F-4D97-AF65-F5344CB8AC3E}">
        <p14:creationId xmlns="" xmlns:p14="http://schemas.microsoft.com/office/powerpoint/2010/main" val="314991287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 with Subhea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lvl1pPr algn="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2" name="Slide Number Placeholder 11"/>
          <p:cNvSpPr>
            <a:spLocks noGrp="1"/>
          </p:cNvSpPr>
          <p:nvPr>
            <p:ph type="sldNum" sz="quarter" idx="12"/>
          </p:nvPr>
        </p:nvSpPr>
        <p:spPr/>
        <p:txBody>
          <a:bodyPr/>
          <a:lstStyle/>
          <a:p>
            <a:fld id="{B52DE8F2-FE9F-4322-A945-8EFB995C108B}" type="slidenum">
              <a:rPr lang="en-US" smtClean="0"/>
              <a:pPr/>
              <a:t>‹#›</a:t>
            </a:fld>
            <a:endParaRPr lang="en-US" dirty="0"/>
          </a:p>
        </p:txBody>
      </p:sp>
      <p:sp>
        <p:nvSpPr>
          <p:cNvPr id="14" name="Title 13"/>
          <p:cNvSpPr>
            <a:spLocks noGrp="1"/>
          </p:cNvSpPr>
          <p:nvPr>
            <p:ph type="title"/>
          </p:nvPr>
        </p:nvSpPr>
        <p:spPr>
          <a:xfrm>
            <a:off x="219075" y="712788"/>
            <a:ext cx="8686800" cy="457199"/>
          </a:xfrm>
        </p:spPr>
        <p:txBody>
          <a:bodyPr vert="horz" lIns="0" tIns="0" rIns="0" bIns="0" rtlCol="0" anchor="t" anchorCtr="0">
            <a:noAutofit/>
          </a:bodyPr>
          <a:lstStyle>
            <a:lvl1pPr>
              <a:lnSpc>
                <a:spcPts val="3400"/>
              </a:lnSpc>
              <a:defRPr lang="en-US" dirty="0"/>
            </a:lvl1pPr>
          </a:lstStyle>
          <a:p>
            <a:pPr lvl="0">
              <a:lnSpc>
                <a:spcPts val="3400"/>
              </a:lnSpc>
            </a:pPr>
            <a:r>
              <a:rPr lang="en-US" smtClean="0"/>
              <a:t>Click to edit Master title style</a:t>
            </a:r>
            <a:endParaRPr lang="en-US" dirty="0"/>
          </a:p>
        </p:txBody>
      </p:sp>
      <p:sp>
        <p:nvSpPr>
          <p:cNvPr id="4" name="Text Placeholder 3"/>
          <p:cNvSpPr>
            <a:spLocks noGrp="1"/>
          </p:cNvSpPr>
          <p:nvPr>
            <p:ph type="body" sz="quarter" idx="15"/>
          </p:nvPr>
        </p:nvSpPr>
        <p:spPr>
          <a:xfrm>
            <a:off x="219075" y="1169988"/>
            <a:ext cx="8686800" cy="457200"/>
          </a:xfrm>
        </p:spPr>
        <p:txBody>
          <a:bodyPr vert="horz" lIns="0" tIns="0" rIns="0" bIns="0" rtlCol="0" anchor="t" anchorCtr="0">
            <a:noAutofit/>
          </a:bodyPr>
          <a:lstStyle>
            <a:lvl1pPr marL="0" indent="0">
              <a:buNone/>
              <a:defRPr lang="en-US" sz="2400" dirty="0">
                <a:solidFill>
                  <a:schemeClr val="accent1"/>
                </a:solidFill>
                <a:ea typeface="+mj-ea"/>
              </a:defRPr>
            </a:lvl1pPr>
          </a:lstStyle>
          <a:p>
            <a:pPr lvl="0">
              <a:lnSpc>
                <a:spcPts val="3400"/>
              </a:lnSpc>
              <a:spcBef>
                <a:spcPct val="0"/>
              </a:spcBef>
            </a:pPr>
            <a:r>
              <a:rPr lang="en-US" smtClean="0"/>
              <a:t>Click to edit Master text styles</a:t>
            </a:r>
          </a:p>
        </p:txBody>
      </p:sp>
    </p:spTree>
    <p:extLst>
      <p:ext uri="{BB962C8B-B14F-4D97-AF65-F5344CB8AC3E}">
        <p14:creationId xmlns="" xmlns:p14="http://schemas.microsoft.com/office/powerpoint/2010/main" val="413565694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1 No Image">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19075" y="712788"/>
            <a:ext cx="5769864" cy="1508124"/>
          </a:xfrm>
        </p:spPr>
        <p:txBody>
          <a:bodyPr anchor="t" anchorCtr="0"/>
          <a:lstStyle>
            <a:lvl1pPr>
              <a:lnSpc>
                <a:spcPts val="3400"/>
              </a:lnSpc>
              <a:defRPr/>
            </a:lvl1pPr>
          </a:lstStyle>
          <a:p>
            <a:r>
              <a:rPr lang="en-US" dirty="0" smtClean="0"/>
              <a:t>Click to edit Master title style Arial 32/34</a:t>
            </a:r>
            <a:endParaRPr lang="en-US" dirty="0"/>
          </a:p>
        </p:txBody>
      </p:sp>
      <p:pic>
        <p:nvPicPr>
          <p:cNvPr id="8" name="Picture 7" descr="mck_corpsig_rgb.png"/>
          <p:cNvPicPr>
            <a:picLocks noChangeAspect="1"/>
          </p:cNvPicPr>
          <p:nvPr/>
        </p:nvPicPr>
        <p:blipFill>
          <a:blip r:embed="rId2" cstate="email"/>
          <a:stretch>
            <a:fillRect/>
          </a:stretch>
        </p:blipFill>
        <p:spPr>
          <a:xfrm>
            <a:off x="219456" y="5980176"/>
            <a:ext cx="1380747" cy="478537"/>
          </a:xfrm>
          <a:prstGeom prst="rect">
            <a:avLst/>
          </a:prstGeom>
        </p:spPr>
      </p:pic>
      <p:sp>
        <p:nvSpPr>
          <p:cNvPr id="9" name="Text Placeholder 19"/>
          <p:cNvSpPr>
            <a:spLocks noGrp="1"/>
          </p:cNvSpPr>
          <p:nvPr>
            <p:ph type="body" sz="quarter" idx="15" hasCustomPrompt="1"/>
          </p:nvPr>
        </p:nvSpPr>
        <p:spPr>
          <a:xfrm>
            <a:off x="219075" y="4325938"/>
            <a:ext cx="2690768" cy="762000"/>
          </a:xfrm>
        </p:spPr>
        <p:txBody>
          <a:bodyPr anchor="b" anchorCtr="0"/>
          <a:lstStyle>
            <a:lvl1pPr marL="0" indent="0">
              <a:spcAft>
                <a:spcPts val="300"/>
              </a:spcAft>
              <a:buNone/>
              <a:defRPr lang="en-US" sz="1600" b="1" kern="1200" baseline="0" dirty="0" smtClean="0">
                <a:solidFill>
                  <a:schemeClr val="accent2"/>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6" name="Text Placeholder 19"/>
          <p:cNvSpPr>
            <a:spLocks noGrp="1"/>
          </p:cNvSpPr>
          <p:nvPr>
            <p:ph type="body" sz="quarter" idx="17" hasCustomPrompt="1"/>
          </p:nvPr>
        </p:nvSpPr>
        <p:spPr>
          <a:xfrm>
            <a:off x="219075" y="5113956"/>
            <a:ext cx="2690768" cy="628032"/>
          </a:xfrm>
        </p:spPr>
        <p:txBody>
          <a:bodyPr vert="horz" lIns="0" tIns="45720" rIns="91440" bIns="45720" rtlCol="0" anchor="t" anchorCtr="0">
            <a:normAutofit/>
          </a:bodyPr>
          <a:lstStyle>
            <a:lvl1pPr marL="0" indent="0">
              <a:spcAft>
                <a:spcPts val="0"/>
              </a:spcAft>
              <a:buNone/>
              <a:defRPr lang="en-US" sz="1600" b="0" dirty="0" smtClean="0">
                <a:solidFill>
                  <a:schemeClr val="accent2"/>
                </a:solidFill>
              </a:defRPr>
            </a:lvl1pPr>
          </a:lstStyle>
          <a:p>
            <a:pPr lvl="0">
              <a:spcAft>
                <a:spcPts val="300"/>
              </a:spcAft>
            </a:pPr>
            <a:r>
              <a:rPr lang="en-US" dirty="0" smtClean="0"/>
              <a:t>Add Presenter Title</a:t>
            </a:r>
            <a:br>
              <a:rPr lang="en-US" dirty="0" smtClean="0"/>
            </a:br>
            <a:r>
              <a:rPr lang="en-US" dirty="0" smtClean="0"/>
              <a:t>Date Arial 16/18</a:t>
            </a:r>
          </a:p>
        </p:txBody>
      </p:sp>
    </p:spTree>
    <p:extLst>
      <p:ext uri="{BB962C8B-B14F-4D97-AF65-F5344CB8AC3E}">
        <p14:creationId xmlns="" xmlns:p14="http://schemas.microsoft.com/office/powerpoint/2010/main" val="322226399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lvl1pPr algn="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8" name="Slide Number Placeholder 7"/>
          <p:cNvSpPr>
            <a:spLocks noGrp="1"/>
          </p:cNvSpPr>
          <p:nvPr>
            <p:ph type="sldNum" sz="quarter" idx="12"/>
          </p:nvPr>
        </p:nvSpPr>
        <p:spPr/>
        <p:txBody>
          <a:bodyPr/>
          <a:lstStyle/>
          <a:p>
            <a:pPr>
              <a:defRPr/>
            </a:pPr>
            <a:fld id="{A9397676-0467-4A11-BDBA-D5128841768F}" type="slidenum">
              <a:rPr lang="en-US" smtClean="0"/>
              <a:pPr>
                <a:defRPr/>
              </a:pPr>
              <a:t>‹#›</a:t>
            </a:fld>
            <a:endParaRPr lang="en-US" dirty="0"/>
          </a:p>
        </p:txBody>
      </p:sp>
    </p:spTree>
    <p:extLst>
      <p:ext uri="{BB962C8B-B14F-4D97-AF65-F5344CB8AC3E}">
        <p14:creationId xmlns="" xmlns:p14="http://schemas.microsoft.com/office/powerpoint/2010/main" val="22425165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751527"/>
            <a:ext cx="8686800" cy="4275786"/>
          </a:xfrm>
          <a:prstGeom prst="rect">
            <a:avLst/>
          </a:prstGeom>
        </p:spPr>
        <p:txBody>
          <a:bodyPr vert="horz" lIns="0" tIns="45720" rIns="91440" bIns="45720" rtlCol="0">
            <a:normAutofit/>
          </a:bodyPr>
          <a:lstStyle>
            <a:lvl1pPr>
              <a:defRPr lang="en-US" smtClean="0"/>
            </a:lvl1pPr>
            <a:lvl2pPr>
              <a:defRPr lang="en-US" smtClean="0"/>
            </a:lvl2pPr>
            <a:lvl3pPr>
              <a:defRPr lang="en-US" smtClean="0"/>
            </a:lvl3pPr>
            <a:lvl4pPr>
              <a:defRPr lang="en-US" smtClean="0"/>
            </a:lvl4pPr>
            <a:lvl5pPr>
              <a:defRPr lang="en-US" sz="1800"/>
            </a:lvl5pPr>
          </a:lstStyle>
          <a:p>
            <a:pPr lvl="0"/>
            <a:r>
              <a:rPr lang="en-US" dirty="0" smtClean="0"/>
              <a:t>Click to edit text styles Arial 22/24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pPr>
              <a:defRPr/>
            </a:pPr>
            <a:r>
              <a:rPr lang="en-US" dirty="0" smtClean="0">
                <a:solidFill>
                  <a:srgbClr val="005A8C"/>
                </a:solidFill>
              </a:rPr>
              <a:t>© 2014 McKesson Corporation</a:t>
            </a:r>
            <a:endParaRPr lang="en-US" dirty="0">
              <a:solidFill>
                <a:srgbClr val="005A8C"/>
              </a:solidFill>
            </a:endParaRPr>
          </a:p>
        </p:txBody>
      </p:sp>
      <p:sp>
        <p:nvSpPr>
          <p:cNvPr id="12" name="Slide Number Placeholder 11"/>
          <p:cNvSpPr>
            <a:spLocks noGrp="1"/>
          </p:cNvSpPr>
          <p:nvPr>
            <p:ph type="sldNum" sz="quarter" idx="12"/>
          </p:nvPr>
        </p:nvSpPr>
        <p:spPr/>
        <p:txBody>
          <a:bodyPr/>
          <a:lstStyle/>
          <a:p>
            <a:fld id="{B52DE8F2-FE9F-4322-A945-8EFB995C108B}" type="slidenum">
              <a:rPr lang="en-US" smtClean="0"/>
              <a:pPr/>
              <a:t>‹#›</a:t>
            </a:fld>
            <a:endParaRPr lang="en-US" dirty="0"/>
          </a:p>
        </p:txBody>
      </p:sp>
      <p:sp>
        <p:nvSpPr>
          <p:cNvPr id="14" name="Title 13"/>
          <p:cNvSpPr>
            <a:spLocks noGrp="1"/>
          </p:cNvSpPr>
          <p:nvPr>
            <p:ph type="title" hasCustomPrompt="1"/>
          </p:nvPr>
        </p:nvSpPr>
        <p:spPr/>
        <p:txBody>
          <a:bodyPr vert="horz" lIns="0" tIns="0" rIns="0" bIns="0" rtlCol="0" anchor="t" anchorCtr="0">
            <a:noAutofit/>
          </a:bodyPr>
          <a:lstStyle>
            <a:lvl1pPr>
              <a:defRPr lang="en-US" dirty="0"/>
            </a:lvl1pPr>
          </a:lstStyle>
          <a:p>
            <a:pPr lvl="0">
              <a:lnSpc>
                <a:spcPts val="3400"/>
              </a:lnSpc>
            </a:pPr>
            <a:r>
              <a:rPr lang="en-US" dirty="0" smtClean="0"/>
              <a:t>Click to edit Agenda title style Arial 32/34</a:t>
            </a:r>
            <a:endParaRPr lang="en-US" dirty="0"/>
          </a:p>
        </p:txBody>
      </p:sp>
      <p:sp>
        <p:nvSpPr>
          <p:cNvPr id="7" name="Text Placeholder 11"/>
          <p:cNvSpPr>
            <a:spLocks noGrp="1"/>
          </p:cNvSpPr>
          <p:nvPr>
            <p:ph type="body" sz="quarter" idx="15"/>
          </p:nvPr>
        </p:nvSpPr>
        <p:spPr>
          <a:xfrm>
            <a:off x="219075" y="6019800"/>
            <a:ext cx="4351338" cy="457200"/>
          </a:xfrm>
        </p:spPr>
        <p:txBody>
          <a:bodyPr anchor="b" anchorCtr="0"/>
          <a:lstStyle>
            <a:lvl1pPr>
              <a:lnSpc>
                <a:spcPts val="1000"/>
              </a:lnSpc>
              <a:defRPr sz="900" baseline="0"/>
            </a:lvl1pPr>
          </a:lstStyle>
          <a:p>
            <a:pPr lvl="0"/>
            <a:r>
              <a:rPr lang="en-US" smtClean="0"/>
              <a:t>Click to edit Master text styles</a:t>
            </a:r>
          </a:p>
        </p:txBody>
      </p:sp>
    </p:spTree>
    <p:extLst>
      <p:ext uri="{BB962C8B-B14F-4D97-AF65-F5344CB8AC3E}">
        <p14:creationId xmlns="" xmlns:p14="http://schemas.microsoft.com/office/powerpoint/2010/main" val="2695658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wo Content - w subhead">
    <p:spTree>
      <p:nvGrpSpPr>
        <p:cNvPr id="1" name=""/>
        <p:cNvGrpSpPr/>
        <p:nvPr/>
      </p:nvGrpSpPr>
      <p:grpSpPr>
        <a:xfrm>
          <a:off x="0" y="0"/>
          <a:ext cx="0" cy="0"/>
          <a:chOff x="0" y="0"/>
          <a:chExt cx="0" cy="0"/>
        </a:xfrm>
      </p:grpSpPr>
      <p:sp>
        <p:nvSpPr>
          <p:cNvPr id="14" name="Title 13"/>
          <p:cNvSpPr>
            <a:spLocks noGrp="1"/>
          </p:cNvSpPr>
          <p:nvPr>
            <p:ph type="title"/>
          </p:nvPr>
        </p:nvSpPr>
        <p:spPr>
          <a:xfrm>
            <a:off x="228601" y="685800"/>
            <a:ext cx="8686800" cy="460420"/>
          </a:xfrm>
        </p:spPr>
        <p:txBody>
          <a:bodyPr rtlCol="0">
            <a:noAutofit/>
          </a:bodyPr>
          <a:lstStyle>
            <a:lvl1pPr>
              <a:defRPr lang="en-US"/>
            </a:lvl1pPr>
          </a:lstStyle>
          <a:p>
            <a:pPr lvl="0"/>
            <a:r>
              <a:rPr lang="en-US" smtClean="0"/>
              <a:t>Click to edit Master title style</a:t>
            </a:r>
            <a:endParaRPr lang="en-US" dirty="0"/>
          </a:p>
        </p:txBody>
      </p:sp>
      <p:sp>
        <p:nvSpPr>
          <p:cNvPr id="8" name="Text Placeholder 3"/>
          <p:cNvSpPr>
            <a:spLocks noGrp="1"/>
          </p:cNvSpPr>
          <p:nvPr>
            <p:ph type="body" sz="quarter" idx="15"/>
          </p:nvPr>
        </p:nvSpPr>
        <p:spPr>
          <a:xfrm>
            <a:off x="228601" y="1143000"/>
            <a:ext cx="8686800" cy="457200"/>
          </a:xfrm>
        </p:spPr>
        <p:txBody>
          <a:bodyPr tIns="0" rIns="0" bIns="0" rtlCol="0">
            <a:noAutofit/>
          </a:bodyPr>
          <a:lstStyle>
            <a:lvl1pPr>
              <a:defRPr lang="en-US" sz="2400" dirty="0">
                <a:solidFill>
                  <a:schemeClr val="bg2"/>
                </a:solidFill>
                <a:ea typeface="+mj-ea"/>
              </a:defRPr>
            </a:lvl1pPr>
          </a:lstStyle>
          <a:p>
            <a:pPr lvl="0"/>
            <a:r>
              <a:rPr lang="en-US" smtClean="0"/>
              <a:t>Click to edit Master text styles</a:t>
            </a:r>
          </a:p>
        </p:txBody>
      </p:sp>
      <p:sp>
        <p:nvSpPr>
          <p:cNvPr id="9" name="Content Placeholder 2"/>
          <p:cNvSpPr>
            <a:spLocks noGrp="1"/>
          </p:cNvSpPr>
          <p:nvPr>
            <p:ph sz="half" idx="1"/>
          </p:nvPr>
        </p:nvSpPr>
        <p:spPr>
          <a:xfrm>
            <a:off x="228600" y="1764407"/>
            <a:ext cx="4240369" cy="4250028"/>
          </a:xfrm>
          <a:prstGeom prst="rect">
            <a:avLst/>
          </a:prstGeo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51421" y="1764407"/>
            <a:ext cx="4240369" cy="4250028"/>
          </a:xfrm>
          <a:prstGeom prst="rect">
            <a:avLst/>
          </a:prstGeo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6"/>
          </p:nvPr>
        </p:nvSpPr>
        <p:spPr>
          <a:xfrm>
            <a:off x="219075" y="6019800"/>
            <a:ext cx="4351338" cy="457200"/>
          </a:xfrm>
        </p:spPr>
        <p:txBody>
          <a:bodyPr anchor="b"/>
          <a:lstStyle>
            <a:lvl1pPr>
              <a:lnSpc>
                <a:spcPts val="1000"/>
              </a:lnSpc>
              <a:defRPr sz="900" baseline="0"/>
            </a:lvl1pPr>
          </a:lstStyle>
          <a:p>
            <a:pPr lvl="0"/>
            <a:r>
              <a:rPr lang="en-US" smtClean="0"/>
              <a:t>Click to edit Master text styles</a:t>
            </a:r>
          </a:p>
        </p:txBody>
      </p:sp>
      <p:sp>
        <p:nvSpPr>
          <p:cNvPr id="7" name="Date Placeholder 2"/>
          <p:cNvSpPr>
            <a:spLocks noGrp="1"/>
          </p:cNvSpPr>
          <p:nvPr>
            <p:ph type="dt" sz="half" idx="17"/>
          </p:nvPr>
        </p:nvSpPr>
        <p:spPr/>
        <p:txBody>
          <a:bodyPr/>
          <a:lstStyle>
            <a:lvl1pPr>
              <a:defRPr/>
            </a:lvl1pPr>
          </a:lstStyle>
          <a:p>
            <a:pPr>
              <a:defRPr/>
            </a:pPr>
            <a:endParaRPr lang="en-US" dirty="0"/>
          </a:p>
        </p:txBody>
      </p:sp>
      <p:sp>
        <p:nvSpPr>
          <p:cNvPr id="11" name="Footer Placeholder 3"/>
          <p:cNvSpPr>
            <a:spLocks noGrp="1"/>
          </p:cNvSpPr>
          <p:nvPr>
            <p:ph type="ftr" sz="quarter" idx="18"/>
          </p:nvPr>
        </p:nvSpPr>
        <p:spPr/>
        <p:txBody>
          <a:bodyPr/>
          <a:lstStyle>
            <a:lvl1pPr>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2" name="Slide Number Placeholder 4"/>
          <p:cNvSpPr>
            <a:spLocks noGrp="1"/>
          </p:cNvSpPr>
          <p:nvPr>
            <p:ph type="sldNum" sz="quarter" idx="19"/>
          </p:nvPr>
        </p:nvSpPr>
        <p:spPr/>
        <p:txBody>
          <a:bodyPr/>
          <a:lstStyle>
            <a:lvl1pPr>
              <a:defRPr/>
            </a:lvl1pPr>
          </a:lstStyle>
          <a:p>
            <a:pPr>
              <a:defRPr/>
            </a:pPr>
            <a:fld id="{69FA6CCE-FEE7-4DCB-9CEA-C9F92CBA631F}" type="slidenum">
              <a:rPr lang="en-US"/>
              <a:pPr>
                <a:defRPr/>
              </a:pPr>
              <a:t>‹#›</a:t>
            </a:fld>
            <a:endParaRPr lang="en-US" dirty="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wo Content - w subhead">
    <p:spTree>
      <p:nvGrpSpPr>
        <p:cNvPr id="1" name=""/>
        <p:cNvGrpSpPr/>
        <p:nvPr/>
      </p:nvGrpSpPr>
      <p:grpSpPr>
        <a:xfrm>
          <a:off x="0" y="0"/>
          <a:ext cx="0" cy="0"/>
          <a:chOff x="0" y="0"/>
          <a:chExt cx="0" cy="0"/>
        </a:xfrm>
      </p:grpSpPr>
      <p:sp>
        <p:nvSpPr>
          <p:cNvPr id="14" name="Title 13"/>
          <p:cNvSpPr>
            <a:spLocks noGrp="1"/>
          </p:cNvSpPr>
          <p:nvPr>
            <p:ph type="title"/>
          </p:nvPr>
        </p:nvSpPr>
        <p:spPr>
          <a:xfrm>
            <a:off x="228601" y="685800"/>
            <a:ext cx="8686800" cy="460420"/>
          </a:xfrm>
        </p:spPr>
        <p:txBody>
          <a:bodyPr rtlCol="0">
            <a:noAutofit/>
          </a:bodyPr>
          <a:lstStyle>
            <a:lvl1pPr>
              <a:defRPr lang="en-US"/>
            </a:lvl1pPr>
          </a:lstStyle>
          <a:p>
            <a:pPr lvl="0"/>
            <a:r>
              <a:rPr lang="en-US" smtClean="0"/>
              <a:t>Click to edit Master title style</a:t>
            </a:r>
            <a:endParaRPr lang="en-US" dirty="0"/>
          </a:p>
        </p:txBody>
      </p:sp>
      <p:sp>
        <p:nvSpPr>
          <p:cNvPr id="8" name="Text Placeholder 3"/>
          <p:cNvSpPr>
            <a:spLocks noGrp="1"/>
          </p:cNvSpPr>
          <p:nvPr>
            <p:ph type="body" sz="quarter" idx="15"/>
          </p:nvPr>
        </p:nvSpPr>
        <p:spPr>
          <a:xfrm>
            <a:off x="228601" y="1143000"/>
            <a:ext cx="8686800" cy="457200"/>
          </a:xfrm>
        </p:spPr>
        <p:txBody>
          <a:bodyPr tIns="0" rIns="0" bIns="0" rtlCol="0">
            <a:noAutofit/>
          </a:bodyPr>
          <a:lstStyle>
            <a:lvl1pPr>
              <a:defRPr lang="en-US" sz="2400" dirty="0">
                <a:solidFill>
                  <a:schemeClr val="bg2"/>
                </a:solidFill>
                <a:ea typeface="+mj-ea"/>
              </a:defRPr>
            </a:lvl1pPr>
          </a:lstStyle>
          <a:p>
            <a:pPr lvl="0"/>
            <a:r>
              <a:rPr lang="en-US" smtClean="0"/>
              <a:t>Click to edit Master text styles</a:t>
            </a:r>
          </a:p>
        </p:txBody>
      </p:sp>
      <p:sp>
        <p:nvSpPr>
          <p:cNvPr id="9" name="Content Placeholder 2"/>
          <p:cNvSpPr>
            <a:spLocks noGrp="1"/>
          </p:cNvSpPr>
          <p:nvPr>
            <p:ph sz="half" idx="1"/>
          </p:nvPr>
        </p:nvSpPr>
        <p:spPr>
          <a:xfrm>
            <a:off x="228600" y="1764407"/>
            <a:ext cx="4240369" cy="4250028"/>
          </a:xfrm>
          <a:prstGeom prst="rect">
            <a:avLst/>
          </a:prstGeo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51421" y="1764407"/>
            <a:ext cx="4240369" cy="4250028"/>
          </a:xfrm>
          <a:prstGeom prst="rect">
            <a:avLst/>
          </a:prstGeo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6"/>
          </p:nvPr>
        </p:nvSpPr>
        <p:spPr>
          <a:xfrm>
            <a:off x="219075" y="6019800"/>
            <a:ext cx="4351338" cy="457200"/>
          </a:xfrm>
        </p:spPr>
        <p:txBody>
          <a:bodyPr anchor="b"/>
          <a:lstStyle>
            <a:lvl1pPr>
              <a:lnSpc>
                <a:spcPts val="1000"/>
              </a:lnSpc>
              <a:defRPr sz="900" baseline="0"/>
            </a:lvl1pPr>
          </a:lstStyle>
          <a:p>
            <a:pPr lvl="0"/>
            <a:r>
              <a:rPr lang="en-US" smtClean="0"/>
              <a:t>Click to edit Master text styles</a:t>
            </a:r>
          </a:p>
        </p:txBody>
      </p:sp>
      <p:sp>
        <p:nvSpPr>
          <p:cNvPr id="7" name="Date Placeholder 2"/>
          <p:cNvSpPr>
            <a:spLocks noGrp="1"/>
          </p:cNvSpPr>
          <p:nvPr>
            <p:ph type="dt" sz="half" idx="17"/>
          </p:nvPr>
        </p:nvSpPr>
        <p:spPr/>
        <p:txBody>
          <a:bodyPr/>
          <a:lstStyle>
            <a:lvl1pPr>
              <a:defRPr/>
            </a:lvl1pPr>
          </a:lstStyle>
          <a:p>
            <a:pPr>
              <a:defRPr/>
            </a:pPr>
            <a:endParaRPr lang="en-US" dirty="0"/>
          </a:p>
        </p:txBody>
      </p:sp>
      <p:sp>
        <p:nvSpPr>
          <p:cNvPr id="11" name="Footer Placeholder 3"/>
          <p:cNvSpPr>
            <a:spLocks noGrp="1"/>
          </p:cNvSpPr>
          <p:nvPr>
            <p:ph type="ftr" sz="quarter" idx="18"/>
          </p:nvPr>
        </p:nvSpPr>
        <p:spPr/>
        <p:txBody>
          <a:bodyPr/>
          <a:lstStyle>
            <a:lvl1pPr>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12" name="Slide Number Placeholder 4"/>
          <p:cNvSpPr>
            <a:spLocks noGrp="1"/>
          </p:cNvSpPr>
          <p:nvPr>
            <p:ph type="sldNum" sz="quarter" idx="19"/>
          </p:nvPr>
        </p:nvSpPr>
        <p:spPr/>
        <p:txBody>
          <a:bodyPr/>
          <a:lstStyle>
            <a:lvl1pPr>
              <a:defRPr/>
            </a:lvl1pPr>
          </a:lstStyle>
          <a:p>
            <a:pPr>
              <a:defRPr/>
            </a:pPr>
            <a:fld id="{69FA6CCE-FEE7-4DCB-9CEA-C9F92CBA631F}" type="slidenum">
              <a:rPr lang="en-US"/>
              <a:pPr>
                <a:defRPr/>
              </a:pPr>
              <a:t>‹#›</a:t>
            </a:fld>
            <a:endParaRPr lang="en-US"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0" descr="powerpoint-boxes-over-dark.png"/>
          <p:cNvPicPr>
            <a:picLocks noChangeAspect="1"/>
          </p:cNvPicPr>
          <p:nvPr userDrawn="1"/>
        </p:nvPicPr>
        <p:blipFill>
          <a:blip r:embed="rId2" cstate="print"/>
          <a:stretch>
            <a:fillRect/>
          </a:stretch>
        </p:blipFill>
        <p:spPr>
          <a:xfrm>
            <a:off x="533400" y="2586089"/>
            <a:ext cx="609600" cy="845476"/>
          </a:xfrm>
          <a:prstGeom prst="rect">
            <a:avLst/>
          </a:prstGeom>
          <a:effectLst>
            <a:reflection blurRad="6350" stA="52000" endA="300" endPos="35000" dir="5400000" sy="-100000" algn="bl" rotWithShape="0"/>
          </a:effectLst>
        </p:spPr>
      </p:pic>
      <p:sp>
        <p:nvSpPr>
          <p:cNvPr id="3" name="Subtitle 2"/>
          <p:cNvSpPr>
            <a:spLocks noGrp="1"/>
          </p:cNvSpPr>
          <p:nvPr>
            <p:ph type="subTitle" idx="1"/>
          </p:nvPr>
        </p:nvSpPr>
        <p:spPr>
          <a:xfrm>
            <a:off x="1371600" y="3505200"/>
            <a:ext cx="7086600" cy="1752600"/>
          </a:xfrm>
        </p:spPr>
        <p:txBody>
          <a:bodyPr lIns="0" tIns="0" rIns="0" bIns="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22" name="Straight Connector 21"/>
          <p:cNvCxnSpPr/>
          <p:nvPr userDrawn="1"/>
        </p:nvCxnSpPr>
        <p:spPr>
          <a:xfrm>
            <a:off x="0" y="3429000"/>
            <a:ext cx="9144000" cy="0"/>
          </a:xfrm>
          <a:prstGeom prst="line">
            <a:avLst/>
          </a:pr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1965962"/>
            <a:ext cx="7086600" cy="1470025"/>
          </a:xfrm>
          <a:effectLst/>
        </p:spPr>
        <p:txBody>
          <a:bodyPr lIns="0" tIns="0" rIns="0" bIns="0" anchor="b" anchorCtr="0"/>
          <a:lstStyle>
            <a:lvl1pPr marL="0">
              <a:lnSpc>
                <a:spcPct val="100000"/>
              </a:lnSpc>
              <a:spcAft>
                <a:spcPts val="0"/>
              </a:spcAft>
              <a:defRPr lang="en-US" dirty="0">
                <a:solidFill>
                  <a:srgbClr val="005A8C"/>
                </a:solidFill>
              </a:defRPr>
            </a:lvl1pPr>
          </a:lstStyle>
          <a:p>
            <a:r>
              <a:rPr lang="en-US" dirty="0" smtClean="0"/>
              <a:t>Click to edit Master title style</a:t>
            </a:r>
            <a:endParaRPr lang="en-US" dirty="0"/>
          </a:p>
        </p:txBody>
      </p:sp>
      <p:pic>
        <p:nvPicPr>
          <p:cNvPr id="23" name="Picture 22" descr="powerpoint-header.png"/>
          <p:cNvPicPr>
            <a:picLocks noChangeAspect="1"/>
          </p:cNvPicPr>
          <p:nvPr userDrawn="1"/>
        </p:nvPicPr>
        <p:blipFill>
          <a:blip r:embed="rId3" cstate="print"/>
          <a:stretch>
            <a:fillRect/>
          </a:stretch>
        </p:blipFill>
        <p:spPr>
          <a:xfrm>
            <a:off x="0" y="0"/>
            <a:ext cx="9144000" cy="548640"/>
          </a:xfrm>
          <a:prstGeom prst="rect">
            <a:avLst/>
          </a:prstGeom>
        </p:spPr>
      </p:pic>
      <p:sp>
        <p:nvSpPr>
          <p:cNvPr id="25" name="TextBox 24"/>
          <p:cNvSpPr txBox="1"/>
          <p:nvPr userDrawn="1"/>
        </p:nvSpPr>
        <p:spPr>
          <a:xfrm>
            <a:off x="1647202" y="6615069"/>
            <a:ext cx="4015523"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2" name="Picture 11" descr="powerpoint-boxes.png"/>
          <p:cNvPicPr>
            <a:picLocks noChangeAspect="1"/>
          </p:cNvPicPr>
          <p:nvPr userDrawn="1"/>
        </p:nvPicPr>
        <p:blipFill>
          <a:blip r:embed="rId4" cstate="print"/>
          <a:stretch>
            <a:fillRect/>
          </a:stretch>
        </p:blipFill>
        <p:spPr>
          <a:xfrm rot="10800000">
            <a:off x="195351" y="6456496"/>
            <a:ext cx="230753" cy="320040"/>
          </a:xfrm>
          <a:prstGeom prst="rect">
            <a:avLst/>
          </a:prstGeom>
        </p:spPr>
      </p:pic>
      <p:sp>
        <p:nvSpPr>
          <p:cNvPr id="13" name="Rectangle 12"/>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pic>
        <p:nvPicPr>
          <p:cNvPr id="14" name="Picture 13" descr="RelayHealth Color Logo_2013.png"/>
          <p:cNvPicPr>
            <a:picLocks noChangeAspect="1"/>
          </p:cNvPicPr>
          <p:nvPr userDrawn="1"/>
        </p:nvPicPr>
        <p:blipFill>
          <a:blip r:embed="rId5" cstate="print"/>
          <a:stretch>
            <a:fillRect/>
          </a:stretch>
        </p:blipFill>
        <p:spPr>
          <a:xfrm>
            <a:off x="7315200" y="6412548"/>
            <a:ext cx="1631000" cy="397639"/>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6"/>
          <p:cNvGrpSpPr/>
          <p:nvPr userDrawn="1"/>
        </p:nvGrpSpPr>
        <p:grpSpPr>
          <a:xfrm>
            <a:off x="0" y="0"/>
            <a:ext cx="9144000" cy="1051560"/>
            <a:chOff x="0" y="0"/>
            <a:chExt cx="9144000" cy="876300"/>
          </a:xfrm>
        </p:grpSpPr>
        <p:sp>
          <p:nvSpPr>
            <p:cNvPr id="10" name="Rectangle 9"/>
            <p:cNvSpPr/>
            <p:nvPr userDrawn="1"/>
          </p:nvSpPr>
          <p:spPr>
            <a:xfrm>
              <a:off x="0" y="0"/>
              <a:ext cx="9144000" cy="876300"/>
            </a:xfrm>
            <a:prstGeom prst="rect">
              <a:avLst/>
            </a:prstGeom>
            <a:gradFill flip="none" rotWithShape="1">
              <a:gsLst>
                <a:gs pos="0">
                  <a:schemeClr val="bg1"/>
                </a:gs>
                <a:gs pos="100000">
                  <a:schemeClr val="bg1">
                    <a:lumMod val="85000"/>
                  </a:schemeClr>
                </a:gs>
              </a:gsLst>
              <a:lin ang="6000000" scaled="0"/>
              <a:tileRect/>
            </a:gradFill>
            <a:ln w="127">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1" name="Straight Connector 10"/>
            <p:cNvCxnSpPr/>
            <p:nvPr userDrawn="1"/>
          </p:nvCxnSpPr>
          <p:spPr>
            <a:xfrm>
              <a:off x="0" y="876300"/>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powerpoint-header.png"/>
            <p:cNvPicPr>
              <a:picLocks noChangeAspect="1"/>
            </p:cNvPicPr>
            <p:nvPr userDrawn="1"/>
          </p:nvPicPr>
          <p:blipFill>
            <a:blip r:embed="rId2" cstate="print"/>
            <a:stretch>
              <a:fillRect/>
            </a:stretch>
          </p:blipFill>
          <p:spPr>
            <a:xfrm>
              <a:off x="0" y="0"/>
              <a:ext cx="9144000" cy="457200"/>
            </a:xfrm>
            <a:prstGeom prst="rect">
              <a:avLst/>
            </a:prstGeom>
          </p:spPr>
        </p:pic>
      </p:grpSp>
      <p:sp>
        <p:nvSpPr>
          <p:cNvPr id="2" name="Title 1"/>
          <p:cNvSpPr>
            <a:spLocks noGrp="1"/>
          </p:cNvSpPr>
          <p:nvPr>
            <p:ph type="title"/>
          </p:nvPr>
        </p:nvSpPr>
        <p:spPr>
          <a:xfrm>
            <a:off x="228600" y="-25401"/>
            <a:ext cx="8686800" cy="1188720"/>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powerpoint-boxes.png"/>
          <p:cNvPicPr>
            <a:picLocks noChangeAspect="1"/>
          </p:cNvPicPr>
          <p:nvPr userDrawn="1"/>
        </p:nvPicPr>
        <p:blipFill>
          <a:blip r:embed="rId3" cstate="print"/>
          <a:stretch>
            <a:fillRect/>
          </a:stretch>
        </p:blipFill>
        <p:spPr>
          <a:xfrm rot="10800000">
            <a:off x="195351" y="6456496"/>
            <a:ext cx="230753" cy="320040"/>
          </a:xfrm>
          <a:prstGeom prst="rect">
            <a:avLst/>
          </a:prstGeom>
        </p:spPr>
      </p:pic>
      <p:sp>
        <p:nvSpPr>
          <p:cNvPr id="14" name="Rectangle 13"/>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9" name="TextBox 18"/>
          <p:cNvSpPr txBox="1"/>
          <p:nvPr userDrawn="1"/>
        </p:nvSpPr>
        <p:spPr>
          <a:xfrm>
            <a:off x="1658424" y="6615069"/>
            <a:ext cx="3993080"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5" name="Picture 14" descr="RelayHealth Color Logo_2013.png"/>
          <p:cNvPicPr>
            <a:picLocks noChangeAspect="1"/>
          </p:cNvPicPr>
          <p:nvPr userDrawn="1"/>
        </p:nvPicPr>
        <p:blipFill>
          <a:blip r:embed="rId4" cstate="print"/>
          <a:stretch>
            <a:fillRect/>
          </a:stretch>
        </p:blipFill>
        <p:spPr>
          <a:xfrm>
            <a:off x="7315200" y="6412548"/>
            <a:ext cx="1631000" cy="397639"/>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pSp>
        <p:nvGrpSpPr>
          <p:cNvPr id="4" name="Group 16"/>
          <p:cNvGrpSpPr/>
          <p:nvPr userDrawn="1"/>
        </p:nvGrpSpPr>
        <p:grpSpPr>
          <a:xfrm>
            <a:off x="0" y="0"/>
            <a:ext cx="9144000" cy="1051560"/>
            <a:chOff x="0" y="0"/>
            <a:chExt cx="9144000" cy="876300"/>
          </a:xfrm>
        </p:grpSpPr>
        <p:sp>
          <p:nvSpPr>
            <p:cNvPr id="10" name="Rectangle 9"/>
            <p:cNvSpPr/>
            <p:nvPr userDrawn="1"/>
          </p:nvSpPr>
          <p:spPr>
            <a:xfrm>
              <a:off x="0" y="0"/>
              <a:ext cx="9144000" cy="876300"/>
            </a:xfrm>
            <a:prstGeom prst="rect">
              <a:avLst/>
            </a:prstGeom>
            <a:gradFill flip="none" rotWithShape="1">
              <a:gsLst>
                <a:gs pos="0">
                  <a:schemeClr val="bg1"/>
                </a:gs>
                <a:gs pos="100000">
                  <a:schemeClr val="bg1">
                    <a:lumMod val="85000"/>
                  </a:schemeClr>
                </a:gs>
              </a:gsLst>
              <a:lin ang="6000000" scaled="0"/>
              <a:tileRect/>
            </a:gradFill>
            <a:ln w="127">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1" name="Straight Connector 10"/>
            <p:cNvCxnSpPr/>
            <p:nvPr userDrawn="1"/>
          </p:nvCxnSpPr>
          <p:spPr>
            <a:xfrm>
              <a:off x="0" y="876300"/>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powerpoint-header.png"/>
            <p:cNvPicPr>
              <a:picLocks noChangeAspect="1"/>
            </p:cNvPicPr>
            <p:nvPr userDrawn="1"/>
          </p:nvPicPr>
          <p:blipFill>
            <a:blip r:embed="rId2" cstate="print"/>
            <a:stretch>
              <a:fillRect/>
            </a:stretch>
          </p:blipFill>
          <p:spPr>
            <a:xfrm>
              <a:off x="0" y="0"/>
              <a:ext cx="9144000" cy="457200"/>
            </a:xfrm>
            <a:prstGeom prst="rect">
              <a:avLst/>
            </a:prstGeom>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965962"/>
            <a:ext cx="8686800" cy="41602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powerpoint-boxes.png"/>
          <p:cNvPicPr>
            <a:picLocks noChangeAspect="1"/>
          </p:cNvPicPr>
          <p:nvPr userDrawn="1"/>
        </p:nvPicPr>
        <p:blipFill>
          <a:blip r:embed="rId3" cstate="print"/>
          <a:stretch>
            <a:fillRect/>
          </a:stretch>
        </p:blipFill>
        <p:spPr>
          <a:xfrm rot="10800000">
            <a:off x="195351" y="6456496"/>
            <a:ext cx="230753" cy="320040"/>
          </a:xfrm>
          <a:prstGeom prst="rect">
            <a:avLst/>
          </a:prstGeom>
        </p:spPr>
      </p:pic>
      <p:sp>
        <p:nvSpPr>
          <p:cNvPr id="14" name="Rectangle 13"/>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9" name="TextBox 18"/>
          <p:cNvSpPr txBox="1"/>
          <p:nvPr userDrawn="1"/>
        </p:nvSpPr>
        <p:spPr>
          <a:xfrm>
            <a:off x="1647202" y="6615069"/>
            <a:ext cx="4015523"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sp>
        <p:nvSpPr>
          <p:cNvPr id="17" name="Text Placeholder 16"/>
          <p:cNvSpPr>
            <a:spLocks noGrp="1"/>
          </p:cNvSpPr>
          <p:nvPr>
            <p:ph type="body" sz="quarter" idx="10" hasCustomPrompt="1"/>
          </p:nvPr>
        </p:nvSpPr>
        <p:spPr>
          <a:xfrm>
            <a:off x="762000" y="1204513"/>
            <a:ext cx="8153400" cy="548640"/>
          </a:xfrm>
        </p:spPr>
        <p:txBody>
          <a:bodyPr>
            <a:normAutofit/>
          </a:bodyPr>
          <a:lstStyle>
            <a:lvl1pPr>
              <a:buNone/>
              <a:defRPr sz="2400"/>
            </a:lvl1pPr>
          </a:lstStyle>
          <a:p>
            <a:pPr lvl="0"/>
            <a:r>
              <a:rPr lang="en-US" dirty="0" err="1" smtClean="0"/>
              <a:t>SubTitle</a:t>
            </a:r>
            <a:endParaRPr lang="en-US" dirty="0"/>
          </a:p>
        </p:txBody>
      </p:sp>
      <p:pic>
        <p:nvPicPr>
          <p:cNvPr id="20" name="Picture 19" descr="powerpoint-boxes.png"/>
          <p:cNvPicPr>
            <a:picLocks noChangeAspect="1"/>
          </p:cNvPicPr>
          <p:nvPr userDrawn="1"/>
        </p:nvPicPr>
        <p:blipFill>
          <a:blip r:embed="rId4" cstate="print"/>
          <a:stretch>
            <a:fillRect/>
          </a:stretch>
        </p:blipFill>
        <p:spPr>
          <a:xfrm>
            <a:off x="356152" y="1236100"/>
            <a:ext cx="329648" cy="457200"/>
          </a:xfrm>
          <a:prstGeom prst="rect">
            <a:avLst/>
          </a:prstGeom>
          <a:effectLst>
            <a:reflection blurRad="6350" stA="52000" endA="300" endPos="35000" dir="5400000" sy="-100000" algn="bl" rotWithShape="0"/>
          </a:effectLst>
        </p:spPr>
      </p:pic>
      <p:pic>
        <p:nvPicPr>
          <p:cNvPr id="16" name="Picture 15" descr="RelayHealth Color Logo_2013.png"/>
          <p:cNvPicPr>
            <a:picLocks noChangeAspect="1"/>
          </p:cNvPicPr>
          <p:nvPr userDrawn="1"/>
        </p:nvPicPr>
        <p:blipFill>
          <a:blip r:embed="rId5" cstate="print"/>
          <a:stretch>
            <a:fillRect/>
          </a:stretch>
        </p:blipFill>
        <p:spPr>
          <a:xfrm>
            <a:off x="7315200" y="6412548"/>
            <a:ext cx="1631000" cy="397639"/>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2057400"/>
            <a:ext cx="6858000" cy="1362074"/>
          </a:xfrm>
        </p:spPr>
        <p:txBody>
          <a:bodyPr lIns="0" rIns="0" anchor="b" anchorCtr="0">
            <a:normAutofit/>
          </a:bodyPr>
          <a:lstStyle>
            <a:lvl1pPr algn="l">
              <a:defRPr sz="3600" b="0" cap="none">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0" y="3483293"/>
            <a:ext cx="6858000" cy="1500187"/>
          </a:xfrm>
        </p:spPr>
        <p:txBody>
          <a:bodyPr lIns="0" tIns="0" rIns="0" bIns="0" anchor="t" anchorCtr="0">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powerpoint-header.png"/>
          <p:cNvPicPr>
            <a:picLocks noChangeAspect="1"/>
          </p:cNvPicPr>
          <p:nvPr userDrawn="1"/>
        </p:nvPicPr>
        <p:blipFill>
          <a:blip r:embed="rId2" cstate="print"/>
          <a:stretch>
            <a:fillRect/>
          </a:stretch>
        </p:blipFill>
        <p:spPr>
          <a:xfrm>
            <a:off x="0" y="0"/>
            <a:ext cx="9144000" cy="548640"/>
          </a:xfrm>
          <a:prstGeom prst="rect">
            <a:avLst/>
          </a:prstGeom>
        </p:spPr>
      </p:pic>
      <p:pic>
        <p:nvPicPr>
          <p:cNvPr id="15" name="Picture 14" descr="relayhealth-white-logo.png"/>
          <p:cNvPicPr>
            <a:picLocks noChangeAspect="1"/>
          </p:cNvPicPr>
          <p:nvPr userDrawn="1"/>
        </p:nvPicPr>
        <p:blipFill>
          <a:blip r:embed="rId3" cstate="print"/>
          <a:stretch>
            <a:fillRect/>
          </a:stretch>
        </p:blipFill>
        <p:spPr>
          <a:xfrm>
            <a:off x="7315200" y="6484926"/>
            <a:ext cx="1591056" cy="318211"/>
          </a:xfrm>
          <a:prstGeom prst="rect">
            <a:avLst/>
          </a:prstGeom>
        </p:spPr>
      </p:pic>
      <p:pic>
        <p:nvPicPr>
          <p:cNvPr id="12" name="Picture 11" descr="powerpoint-boxes.png"/>
          <p:cNvPicPr>
            <a:picLocks noChangeAspect="1"/>
          </p:cNvPicPr>
          <p:nvPr userDrawn="1"/>
        </p:nvPicPr>
        <p:blipFill>
          <a:blip r:embed="rId4" cstate="print"/>
          <a:stretch>
            <a:fillRect/>
          </a:stretch>
        </p:blipFill>
        <p:spPr>
          <a:xfrm rot="10800000">
            <a:off x="195351" y="6456496"/>
            <a:ext cx="230753" cy="320040"/>
          </a:xfrm>
          <a:prstGeom prst="rect">
            <a:avLst/>
          </a:prstGeom>
        </p:spPr>
      </p:pic>
      <p:sp>
        <p:nvSpPr>
          <p:cNvPr id="13" name="Rectangle 12"/>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9" name="TextBox 8"/>
          <p:cNvSpPr txBox="1"/>
          <p:nvPr userDrawn="1"/>
        </p:nvSpPr>
        <p:spPr>
          <a:xfrm>
            <a:off x="1645600" y="6629400"/>
            <a:ext cx="4018728"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4"/>
          <p:cNvGrpSpPr/>
          <p:nvPr userDrawn="1"/>
        </p:nvGrpSpPr>
        <p:grpSpPr>
          <a:xfrm>
            <a:off x="0" y="0"/>
            <a:ext cx="9144000" cy="1051560"/>
            <a:chOff x="0" y="0"/>
            <a:chExt cx="9144000" cy="876300"/>
          </a:xfrm>
        </p:grpSpPr>
        <p:sp>
          <p:nvSpPr>
            <p:cNvPr id="16" name="Rectangle 15"/>
            <p:cNvSpPr/>
            <p:nvPr userDrawn="1"/>
          </p:nvSpPr>
          <p:spPr>
            <a:xfrm>
              <a:off x="0" y="0"/>
              <a:ext cx="9144000" cy="876300"/>
            </a:xfrm>
            <a:prstGeom prst="rect">
              <a:avLst/>
            </a:prstGeom>
            <a:gradFill flip="none" rotWithShape="1">
              <a:gsLst>
                <a:gs pos="0">
                  <a:schemeClr val="bg1"/>
                </a:gs>
                <a:gs pos="100000">
                  <a:schemeClr val="bg1">
                    <a:lumMod val="85000"/>
                  </a:schemeClr>
                </a:gs>
              </a:gsLst>
              <a:lin ang="6000000" scaled="0"/>
              <a:tileRect/>
            </a:gradFill>
            <a:ln w="127">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7" name="Straight Connector 16"/>
            <p:cNvCxnSpPr/>
            <p:nvPr userDrawn="1"/>
          </p:nvCxnSpPr>
          <p:spPr>
            <a:xfrm>
              <a:off x="0" y="876300"/>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descr="powerpoint-header.png"/>
            <p:cNvPicPr>
              <a:picLocks noChangeAspect="1"/>
            </p:cNvPicPr>
            <p:nvPr userDrawn="1"/>
          </p:nvPicPr>
          <p:blipFill>
            <a:blip r:embed="rId2" cstate="print"/>
            <a:stretch>
              <a:fillRect/>
            </a:stretch>
          </p:blipFill>
          <p:spPr>
            <a:xfrm>
              <a:off x="0" y="0"/>
              <a:ext cx="9144000" cy="457200"/>
            </a:xfrm>
            <a:prstGeom prst="rect">
              <a:avLst/>
            </a:prstGeom>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powerpoint-boxes.png"/>
          <p:cNvPicPr>
            <a:picLocks noChangeAspect="1"/>
          </p:cNvPicPr>
          <p:nvPr userDrawn="1"/>
        </p:nvPicPr>
        <p:blipFill>
          <a:blip r:embed="rId3" cstate="print"/>
          <a:stretch>
            <a:fillRect/>
          </a:stretch>
        </p:blipFill>
        <p:spPr>
          <a:xfrm rot="10800000">
            <a:off x="195351" y="6456496"/>
            <a:ext cx="230753" cy="320040"/>
          </a:xfrm>
          <a:prstGeom prst="rect">
            <a:avLst/>
          </a:prstGeom>
        </p:spPr>
      </p:pic>
      <p:sp>
        <p:nvSpPr>
          <p:cNvPr id="10" name="Rectangle 9"/>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20" name="TextBox 19"/>
          <p:cNvSpPr txBox="1"/>
          <p:nvPr userDrawn="1"/>
        </p:nvSpPr>
        <p:spPr>
          <a:xfrm>
            <a:off x="1645600" y="6615069"/>
            <a:ext cx="4018728"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3" name="Picture 12" descr="RelayHealth Color Logo_2013.png"/>
          <p:cNvPicPr>
            <a:picLocks noChangeAspect="1"/>
          </p:cNvPicPr>
          <p:nvPr userDrawn="1"/>
        </p:nvPicPr>
        <p:blipFill>
          <a:blip r:embed="rId4" cstate="print"/>
          <a:stretch>
            <a:fillRect/>
          </a:stretch>
        </p:blipFill>
        <p:spPr>
          <a:xfrm>
            <a:off x="7315200" y="6412548"/>
            <a:ext cx="1631000" cy="397639"/>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2"/>
          <p:cNvGrpSpPr/>
          <p:nvPr userDrawn="1"/>
        </p:nvGrpSpPr>
        <p:grpSpPr>
          <a:xfrm>
            <a:off x="0" y="0"/>
            <a:ext cx="9144000" cy="1051560"/>
            <a:chOff x="0" y="0"/>
            <a:chExt cx="9144000" cy="876300"/>
          </a:xfrm>
        </p:grpSpPr>
        <p:sp>
          <p:nvSpPr>
            <p:cNvPr id="14" name="Rectangle 13"/>
            <p:cNvSpPr/>
            <p:nvPr userDrawn="1"/>
          </p:nvSpPr>
          <p:spPr>
            <a:xfrm>
              <a:off x="0" y="0"/>
              <a:ext cx="9144000" cy="876300"/>
            </a:xfrm>
            <a:prstGeom prst="rect">
              <a:avLst/>
            </a:prstGeom>
            <a:gradFill flip="none" rotWithShape="1">
              <a:gsLst>
                <a:gs pos="0">
                  <a:schemeClr val="bg1"/>
                </a:gs>
                <a:gs pos="100000">
                  <a:schemeClr val="bg1">
                    <a:lumMod val="85000"/>
                  </a:schemeClr>
                </a:gs>
              </a:gsLst>
              <a:lin ang="6000000" scaled="0"/>
              <a:tileRect/>
            </a:gradFill>
            <a:ln w="127">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5" name="Straight Connector 14"/>
            <p:cNvCxnSpPr/>
            <p:nvPr userDrawn="1"/>
          </p:nvCxnSpPr>
          <p:spPr>
            <a:xfrm>
              <a:off x="0" y="876300"/>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descr="powerpoint-header.png"/>
            <p:cNvPicPr>
              <a:picLocks noChangeAspect="1"/>
            </p:cNvPicPr>
            <p:nvPr userDrawn="1"/>
          </p:nvPicPr>
          <p:blipFill>
            <a:blip r:embed="rId2" cstate="print"/>
            <a:stretch>
              <a:fillRect/>
            </a:stretch>
          </p:blipFill>
          <p:spPr>
            <a:xfrm>
              <a:off x="0" y="0"/>
              <a:ext cx="9144000" cy="457200"/>
            </a:xfrm>
            <a:prstGeom prst="rect">
              <a:avLst/>
            </a:prstGeom>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powerpoint-boxes.png"/>
          <p:cNvPicPr>
            <a:picLocks noChangeAspect="1"/>
          </p:cNvPicPr>
          <p:nvPr userDrawn="1"/>
        </p:nvPicPr>
        <p:blipFill>
          <a:blip r:embed="rId3" cstate="print"/>
          <a:stretch>
            <a:fillRect/>
          </a:stretch>
        </p:blipFill>
        <p:spPr>
          <a:xfrm rot="10800000">
            <a:off x="195351" y="6456496"/>
            <a:ext cx="230753" cy="320040"/>
          </a:xfrm>
          <a:prstGeom prst="rect">
            <a:avLst/>
          </a:prstGeom>
        </p:spPr>
      </p:pic>
      <p:sp>
        <p:nvSpPr>
          <p:cNvPr id="12" name="Rectangle 11"/>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8" name="TextBox 17"/>
          <p:cNvSpPr txBox="1"/>
          <p:nvPr userDrawn="1"/>
        </p:nvSpPr>
        <p:spPr>
          <a:xfrm>
            <a:off x="1645600" y="6615069"/>
            <a:ext cx="4018728"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9" name="Picture 18" descr="RelayHealth Color Logo_2013.png"/>
          <p:cNvPicPr>
            <a:picLocks noChangeAspect="1"/>
          </p:cNvPicPr>
          <p:nvPr userDrawn="1"/>
        </p:nvPicPr>
        <p:blipFill>
          <a:blip r:embed="rId4" cstate="print"/>
          <a:stretch>
            <a:fillRect/>
          </a:stretch>
        </p:blipFill>
        <p:spPr>
          <a:xfrm>
            <a:off x="7315200" y="6412548"/>
            <a:ext cx="1631000" cy="3976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r="13218" b="2264"/>
          <a:stretch/>
        </p:blipFill>
        <p:spPr>
          <a:xfrm>
            <a:off x="0" y="0"/>
            <a:ext cx="9203961" cy="6858000"/>
          </a:xfrm>
          <a:prstGeom prst="rect">
            <a:avLst/>
          </a:prstGeom>
        </p:spPr>
      </p:pic>
      <p:sp>
        <p:nvSpPr>
          <p:cNvPr id="11" name="Rectangle 10"/>
          <p:cNvSpPr/>
          <p:nvPr userDrawn="1"/>
        </p:nvSpPr>
        <p:spPr>
          <a:xfrm>
            <a:off x="0" y="-269822"/>
            <a:ext cx="2429933" cy="7127822"/>
          </a:xfrm>
          <a:prstGeom prst="rect">
            <a:avLst/>
          </a:prstGeom>
          <a:gradFill>
            <a:gsLst>
              <a:gs pos="0">
                <a:schemeClr val="bg1">
                  <a:alpha val="0"/>
                </a:schemeClr>
              </a:gs>
              <a:gs pos="100000">
                <a:schemeClr val="bg1">
                  <a:alpha val="7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227013" indent="-227013" algn="ctr">
              <a:lnSpc>
                <a:spcPct val="85000"/>
              </a:lnSpc>
              <a:spcAft>
                <a:spcPts val="1200"/>
              </a:spcAft>
              <a:buFont typeface="Arial" pitchFamily="34" charset="0"/>
              <a:buChar char="•"/>
            </a:pPr>
            <a:endParaRPr lang="en-US" dirty="0" smtClean="0">
              <a:solidFill>
                <a:schemeClr val="bg1"/>
              </a:solidFill>
              <a:latin typeface="Arial" pitchFamily="34" charset="0"/>
              <a:cs typeface="Arial" pitchFamily="34" charset="0"/>
            </a:endParaRPr>
          </a:p>
        </p:txBody>
      </p:sp>
      <p:cxnSp>
        <p:nvCxnSpPr>
          <p:cNvPr id="15" name="Straight Connector 14"/>
          <p:cNvCxnSpPr/>
          <p:nvPr/>
        </p:nvCxnSpPr>
        <p:spPr>
          <a:xfrm>
            <a:off x="219075" y="530352"/>
            <a:ext cx="87058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mck_corpsig_rgb.png"/>
          <p:cNvPicPr>
            <a:picLocks noChangeAspect="1"/>
          </p:cNvPicPr>
          <p:nvPr/>
        </p:nvPicPr>
        <p:blipFill>
          <a:blip r:embed="rId3" cstate="email"/>
          <a:stretch>
            <a:fillRect/>
          </a:stretch>
        </p:blipFill>
        <p:spPr>
          <a:xfrm>
            <a:off x="219456" y="5980176"/>
            <a:ext cx="1380747" cy="478537"/>
          </a:xfrm>
          <a:prstGeom prst="rect">
            <a:avLst/>
          </a:prstGeom>
        </p:spPr>
      </p:pic>
      <p:sp>
        <p:nvSpPr>
          <p:cNvPr id="20" name="Text Placeholder 19"/>
          <p:cNvSpPr>
            <a:spLocks noGrp="1"/>
          </p:cNvSpPr>
          <p:nvPr>
            <p:ph type="body" sz="quarter" idx="15" hasCustomPrompt="1"/>
          </p:nvPr>
        </p:nvSpPr>
        <p:spPr>
          <a:xfrm>
            <a:off x="219075" y="4325938"/>
            <a:ext cx="2690768" cy="762000"/>
          </a:xfrm>
        </p:spPr>
        <p:txBody>
          <a:bodyPr anchor="b" anchorCtr="0"/>
          <a:lstStyle>
            <a:lvl1pPr marL="0" indent="0">
              <a:spcAft>
                <a:spcPts val="300"/>
              </a:spcAft>
              <a:buNone/>
              <a:defRPr lang="en-US" sz="1600" b="1" kern="1200" baseline="0" dirty="0" smtClean="0">
                <a:solidFill>
                  <a:schemeClr val="accent2"/>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21" name="Text Placeholder 19"/>
          <p:cNvSpPr>
            <a:spLocks noGrp="1"/>
          </p:cNvSpPr>
          <p:nvPr>
            <p:ph type="body" sz="quarter" idx="17" hasCustomPrompt="1"/>
          </p:nvPr>
        </p:nvSpPr>
        <p:spPr>
          <a:xfrm>
            <a:off x="219075" y="5113956"/>
            <a:ext cx="2690768" cy="628032"/>
          </a:xfrm>
        </p:spPr>
        <p:txBody>
          <a:bodyPr vert="horz" lIns="0" tIns="45720" rIns="91440" bIns="45720" rtlCol="0" anchor="t" anchorCtr="0">
            <a:normAutofit/>
          </a:bodyPr>
          <a:lstStyle>
            <a:lvl1pPr marL="0" indent="0">
              <a:spcAft>
                <a:spcPts val="0"/>
              </a:spcAft>
              <a:buNone/>
              <a:defRPr lang="en-US" sz="1600" b="0" dirty="0" smtClean="0">
                <a:solidFill>
                  <a:schemeClr val="accent2"/>
                </a:solidFill>
              </a:defRPr>
            </a:lvl1pPr>
          </a:lstStyle>
          <a:p>
            <a:pPr lvl="0">
              <a:spcAft>
                <a:spcPts val="300"/>
              </a:spcAft>
            </a:pPr>
            <a:r>
              <a:rPr lang="en-US" dirty="0" smtClean="0"/>
              <a:t>Add Presenter Title</a:t>
            </a:r>
            <a:br>
              <a:rPr lang="en-US" dirty="0" smtClean="0"/>
            </a:br>
            <a:r>
              <a:rPr lang="en-US" dirty="0" smtClean="0"/>
              <a:t>Date Arial 16/18</a:t>
            </a:r>
          </a:p>
        </p:txBody>
      </p:sp>
      <p:sp>
        <p:nvSpPr>
          <p:cNvPr id="4" name="Title 3"/>
          <p:cNvSpPr>
            <a:spLocks noGrp="1"/>
          </p:cNvSpPr>
          <p:nvPr>
            <p:ph type="title" hasCustomPrompt="1"/>
          </p:nvPr>
        </p:nvSpPr>
        <p:spPr>
          <a:xfrm>
            <a:off x="218924" y="712788"/>
            <a:ext cx="4343551" cy="1512887"/>
          </a:xfrm>
        </p:spPr>
        <p:txBody>
          <a:bodyPr/>
          <a:lstStyle>
            <a:lvl1pPr>
              <a:lnSpc>
                <a:spcPts val="3400"/>
              </a:lnSpc>
              <a:defRPr/>
            </a:lvl1pPr>
          </a:lstStyle>
          <a:p>
            <a:r>
              <a:rPr lang="en-US" dirty="0" smtClean="0"/>
              <a:t>Click to edit Master title style Arial 32/34</a:t>
            </a:r>
            <a:endParaRPr lang="en-US" dirty="0"/>
          </a:p>
        </p:txBody>
      </p:sp>
      <p:pic>
        <p:nvPicPr>
          <p:cNvPr id="13" name="Picture 12" descr="mck_logo_rgb_pos.pn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772400" y="256032"/>
            <a:ext cx="1152144" cy="157460"/>
          </a:xfrm>
          <a:prstGeom prst="rect">
            <a:avLst/>
          </a:prstGeom>
        </p:spPr>
      </p:pic>
    </p:spTree>
    <p:extLst>
      <p:ext uri="{BB962C8B-B14F-4D97-AF65-F5344CB8AC3E}">
        <p14:creationId xmlns="" xmlns:p14="http://schemas.microsoft.com/office/powerpoint/2010/main" val="1015151691"/>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p:nvPr userDrawn="1"/>
        </p:nvGrpSpPr>
        <p:grpSpPr>
          <a:xfrm>
            <a:off x="0" y="0"/>
            <a:ext cx="9144000" cy="1051560"/>
            <a:chOff x="0" y="0"/>
            <a:chExt cx="9144000" cy="876300"/>
          </a:xfrm>
        </p:grpSpPr>
        <p:sp>
          <p:nvSpPr>
            <p:cNvPr id="10" name="Rectangle 9"/>
            <p:cNvSpPr/>
            <p:nvPr userDrawn="1"/>
          </p:nvSpPr>
          <p:spPr>
            <a:xfrm>
              <a:off x="0" y="0"/>
              <a:ext cx="9144000" cy="876300"/>
            </a:xfrm>
            <a:prstGeom prst="rect">
              <a:avLst/>
            </a:prstGeom>
            <a:gradFill flip="none" rotWithShape="1">
              <a:gsLst>
                <a:gs pos="0">
                  <a:schemeClr val="bg1"/>
                </a:gs>
                <a:gs pos="100000">
                  <a:schemeClr val="bg1">
                    <a:lumMod val="85000"/>
                  </a:schemeClr>
                </a:gs>
              </a:gsLst>
              <a:lin ang="6000000" scaled="0"/>
              <a:tileRect/>
            </a:gradFill>
            <a:ln w="127">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1" name="Straight Connector 10"/>
            <p:cNvCxnSpPr/>
            <p:nvPr userDrawn="1"/>
          </p:nvCxnSpPr>
          <p:spPr>
            <a:xfrm>
              <a:off x="0" y="876300"/>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powerpoint-header.png"/>
            <p:cNvPicPr>
              <a:picLocks noChangeAspect="1"/>
            </p:cNvPicPr>
            <p:nvPr userDrawn="1"/>
          </p:nvPicPr>
          <p:blipFill>
            <a:blip r:embed="rId2" cstate="print"/>
            <a:stretch>
              <a:fillRect/>
            </a:stretch>
          </p:blipFill>
          <p:spPr>
            <a:xfrm>
              <a:off x="0" y="0"/>
              <a:ext cx="9144000" cy="457200"/>
            </a:xfrm>
            <a:prstGeom prst="rect">
              <a:avLst/>
            </a:prstGeom>
          </p:spPr>
        </p:pic>
      </p:grpSp>
      <p:sp>
        <p:nvSpPr>
          <p:cNvPr id="2" name="Title 1"/>
          <p:cNvSpPr>
            <a:spLocks noGrp="1"/>
          </p:cNvSpPr>
          <p:nvPr>
            <p:ph type="title"/>
          </p:nvPr>
        </p:nvSpPr>
        <p:spPr/>
        <p:txBody>
          <a:bodyPr/>
          <a:lstStyle>
            <a:lvl1pPr>
              <a:tabLst>
                <a:tab pos="5203825" algn="l"/>
              </a:tabLst>
              <a:defRPr>
                <a:solidFill>
                  <a:schemeClr val="tx1"/>
                </a:solidFill>
              </a:defRPr>
            </a:lvl1pPr>
          </a:lstStyle>
          <a:p>
            <a:r>
              <a:rPr lang="en-US" dirty="0" smtClean="0"/>
              <a:t>Click to edit Master title style</a:t>
            </a:r>
            <a:endParaRPr lang="en-US" dirty="0"/>
          </a:p>
        </p:txBody>
      </p:sp>
      <p:pic>
        <p:nvPicPr>
          <p:cNvPr id="7" name="Picture 6" descr="powerpoint-boxes.png"/>
          <p:cNvPicPr>
            <a:picLocks noChangeAspect="1"/>
          </p:cNvPicPr>
          <p:nvPr userDrawn="1"/>
        </p:nvPicPr>
        <p:blipFill>
          <a:blip r:embed="rId3" cstate="print"/>
          <a:stretch>
            <a:fillRect/>
          </a:stretch>
        </p:blipFill>
        <p:spPr>
          <a:xfrm rot="10800000">
            <a:off x="195351" y="6456496"/>
            <a:ext cx="230753" cy="320040"/>
          </a:xfrm>
          <a:prstGeom prst="rect">
            <a:avLst/>
          </a:prstGeom>
        </p:spPr>
      </p:pic>
      <p:sp>
        <p:nvSpPr>
          <p:cNvPr id="8" name="Rectangle 7"/>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4" name="TextBox 13"/>
          <p:cNvSpPr txBox="1"/>
          <p:nvPr userDrawn="1"/>
        </p:nvSpPr>
        <p:spPr>
          <a:xfrm>
            <a:off x="1658424" y="6615069"/>
            <a:ext cx="3993080"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3" name="Picture 12" descr="RelayHealth Color Logo_2013.png"/>
          <p:cNvPicPr>
            <a:picLocks noChangeAspect="1"/>
          </p:cNvPicPr>
          <p:nvPr userDrawn="1"/>
        </p:nvPicPr>
        <p:blipFill>
          <a:blip r:embed="rId4" cstate="print"/>
          <a:stretch>
            <a:fillRect/>
          </a:stretch>
        </p:blipFill>
        <p:spPr>
          <a:xfrm>
            <a:off x="7315200" y="6412548"/>
            <a:ext cx="1631000" cy="397639"/>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descr="powerpoint-boxes.png"/>
          <p:cNvPicPr>
            <a:picLocks noChangeAspect="1"/>
          </p:cNvPicPr>
          <p:nvPr userDrawn="1"/>
        </p:nvPicPr>
        <p:blipFill>
          <a:blip r:embed="rId2" cstate="print"/>
          <a:stretch>
            <a:fillRect/>
          </a:stretch>
        </p:blipFill>
        <p:spPr>
          <a:xfrm rot="10800000">
            <a:off x="195351" y="6456496"/>
            <a:ext cx="230753" cy="320040"/>
          </a:xfrm>
          <a:prstGeom prst="rect">
            <a:avLst/>
          </a:prstGeom>
        </p:spPr>
      </p:pic>
      <p:sp>
        <p:nvSpPr>
          <p:cNvPr id="15" name="Rectangle 14"/>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6" name="TextBox 15"/>
          <p:cNvSpPr txBox="1"/>
          <p:nvPr userDrawn="1"/>
        </p:nvSpPr>
        <p:spPr>
          <a:xfrm>
            <a:off x="1647202" y="6615069"/>
            <a:ext cx="4015523"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6" name="Picture 5" descr="RelayHealth Color Logo_2013.png"/>
          <p:cNvPicPr>
            <a:picLocks noChangeAspect="1"/>
          </p:cNvPicPr>
          <p:nvPr userDrawn="1"/>
        </p:nvPicPr>
        <p:blipFill>
          <a:blip r:embed="rId3" cstate="print"/>
          <a:stretch>
            <a:fillRect/>
          </a:stretch>
        </p:blipFill>
        <p:spPr>
          <a:xfrm>
            <a:off x="7315200" y="6412548"/>
            <a:ext cx="1631000" cy="397639"/>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9" name="Picture 8" descr="powerpoint-boxes.png"/>
          <p:cNvPicPr>
            <a:picLocks noChangeAspect="1"/>
          </p:cNvPicPr>
          <p:nvPr userDrawn="1"/>
        </p:nvPicPr>
        <p:blipFill>
          <a:blip r:embed="rId2" cstate="print"/>
          <a:stretch>
            <a:fillRect/>
          </a:stretch>
        </p:blipFill>
        <p:spPr>
          <a:xfrm rot="10800000">
            <a:off x="195351" y="6456496"/>
            <a:ext cx="230753" cy="320040"/>
          </a:xfrm>
          <a:prstGeom prst="rect">
            <a:avLst/>
          </a:prstGeom>
        </p:spPr>
      </p:pic>
      <p:sp>
        <p:nvSpPr>
          <p:cNvPr id="10" name="Rectangle 9"/>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2" name="TextBox 11"/>
          <p:cNvSpPr txBox="1"/>
          <p:nvPr userDrawn="1"/>
        </p:nvSpPr>
        <p:spPr>
          <a:xfrm>
            <a:off x="1658422" y="6615069"/>
            <a:ext cx="3993081"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1" name="Picture 10" descr="RelayHealth Color Logo_2013.png"/>
          <p:cNvPicPr>
            <a:picLocks noChangeAspect="1"/>
          </p:cNvPicPr>
          <p:nvPr userDrawn="1"/>
        </p:nvPicPr>
        <p:blipFill>
          <a:blip r:embed="rId3" cstate="print"/>
          <a:stretch>
            <a:fillRect/>
          </a:stretch>
        </p:blipFill>
        <p:spPr>
          <a:xfrm>
            <a:off x="7315200" y="6412548"/>
            <a:ext cx="1631000" cy="397639"/>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9" name="Picture 8" descr="powerpoint-boxes.png"/>
          <p:cNvPicPr>
            <a:picLocks noChangeAspect="1"/>
          </p:cNvPicPr>
          <p:nvPr userDrawn="1"/>
        </p:nvPicPr>
        <p:blipFill>
          <a:blip r:embed="rId2" cstate="print"/>
          <a:stretch>
            <a:fillRect/>
          </a:stretch>
        </p:blipFill>
        <p:spPr>
          <a:xfrm rot="10800000">
            <a:off x="195351" y="6456496"/>
            <a:ext cx="230753" cy="320040"/>
          </a:xfrm>
          <a:prstGeom prst="rect">
            <a:avLst/>
          </a:prstGeom>
        </p:spPr>
      </p:pic>
      <p:sp>
        <p:nvSpPr>
          <p:cNvPr id="10" name="Rectangle 9"/>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5" name="TextBox 14"/>
          <p:cNvSpPr txBox="1"/>
          <p:nvPr userDrawn="1"/>
        </p:nvSpPr>
        <p:spPr>
          <a:xfrm>
            <a:off x="1671248" y="6615069"/>
            <a:ext cx="3967432"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1" name="Picture 10" descr="RelayHealth Color Logo_2013.png"/>
          <p:cNvPicPr>
            <a:picLocks noChangeAspect="1"/>
          </p:cNvPicPr>
          <p:nvPr userDrawn="1"/>
        </p:nvPicPr>
        <p:blipFill>
          <a:blip r:embed="rId3" cstate="print"/>
          <a:stretch>
            <a:fillRect/>
          </a:stretch>
        </p:blipFill>
        <p:spPr>
          <a:xfrm>
            <a:off x="7315200" y="6412548"/>
            <a:ext cx="1631000" cy="397639"/>
          </a:xfrm>
          <a:prstGeom prst="rect">
            <a:avLst/>
          </a:prstGeom>
        </p:spPr>
      </p:pic>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234440"/>
            <a:ext cx="7315200" cy="3200400"/>
          </a:xfrm>
        </p:spPr>
        <p:txBody>
          <a:bodyPr lIns="0" rIns="0" anchor="b" anchorCtr="0">
            <a:normAutofit/>
          </a:bodyPr>
          <a:lstStyle>
            <a:lvl1pPr algn="l">
              <a:defRPr sz="3200" b="0" cap="none">
                <a:solidFill>
                  <a:schemeClr val="tx1"/>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914400" y="4434840"/>
            <a:ext cx="7315200" cy="1188720"/>
          </a:xfrm>
        </p:spPr>
        <p:txBody>
          <a:bodyPr lIns="0" tIns="0" rIns="0" bIns="0" anchor="t" anchorCtr="0">
            <a:normAutofit/>
          </a:bodyPr>
          <a:lstStyle>
            <a:lvl1pPr marL="233363" indent="339725">
              <a:buFont typeface="Calibri" pitchFamily="34" charset="0"/>
              <a:buChar char="—"/>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Details</a:t>
            </a:r>
          </a:p>
        </p:txBody>
      </p:sp>
      <p:pic>
        <p:nvPicPr>
          <p:cNvPr id="11" name="Picture 10" descr="powerpoint-header.png"/>
          <p:cNvPicPr>
            <a:picLocks noChangeAspect="1"/>
          </p:cNvPicPr>
          <p:nvPr userDrawn="1"/>
        </p:nvPicPr>
        <p:blipFill>
          <a:blip r:embed="rId2" cstate="print"/>
          <a:stretch>
            <a:fillRect/>
          </a:stretch>
        </p:blipFill>
        <p:spPr>
          <a:xfrm>
            <a:off x="0" y="0"/>
            <a:ext cx="9144000" cy="548640"/>
          </a:xfrm>
          <a:prstGeom prst="rect">
            <a:avLst/>
          </a:prstGeom>
        </p:spPr>
      </p:pic>
      <p:pic>
        <p:nvPicPr>
          <p:cNvPr id="15" name="Picture 14" descr="relayhealth-white-logo.png"/>
          <p:cNvPicPr>
            <a:picLocks noChangeAspect="1"/>
          </p:cNvPicPr>
          <p:nvPr userDrawn="1"/>
        </p:nvPicPr>
        <p:blipFill>
          <a:blip r:embed="rId3" cstate="print"/>
          <a:stretch>
            <a:fillRect/>
          </a:stretch>
        </p:blipFill>
        <p:spPr>
          <a:xfrm>
            <a:off x="7315200" y="6484926"/>
            <a:ext cx="1591056" cy="318211"/>
          </a:xfrm>
          <a:prstGeom prst="rect">
            <a:avLst/>
          </a:prstGeom>
        </p:spPr>
      </p:pic>
      <p:pic>
        <p:nvPicPr>
          <p:cNvPr id="12" name="Picture 11" descr="powerpoint-boxes.png"/>
          <p:cNvPicPr>
            <a:picLocks noChangeAspect="1"/>
          </p:cNvPicPr>
          <p:nvPr userDrawn="1"/>
        </p:nvPicPr>
        <p:blipFill>
          <a:blip r:embed="rId4" cstate="print"/>
          <a:stretch>
            <a:fillRect/>
          </a:stretch>
        </p:blipFill>
        <p:spPr>
          <a:xfrm rot="10800000">
            <a:off x="195351" y="6456496"/>
            <a:ext cx="230753" cy="320040"/>
          </a:xfrm>
          <a:prstGeom prst="rect">
            <a:avLst/>
          </a:prstGeom>
        </p:spPr>
      </p:pic>
      <p:sp>
        <p:nvSpPr>
          <p:cNvPr id="13" name="Rectangle 12"/>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0" name="TextBox 9"/>
          <p:cNvSpPr txBox="1"/>
          <p:nvPr userDrawn="1"/>
        </p:nvSpPr>
        <p:spPr>
          <a:xfrm>
            <a:off x="1671248" y="6615069"/>
            <a:ext cx="3967432"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9"/>
          <p:cNvGrpSpPr/>
          <p:nvPr userDrawn="1"/>
        </p:nvGrpSpPr>
        <p:grpSpPr>
          <a:xfrm>
            <a:off x="0" y="0"/>
            <a:ext cx="9144000" cy="1051560"/>
            <a:chOff x="0" y="0"/>
            <a:chExt cx="9144000" cy="876300"/>
          </a:xfrm>
        </p:grpSpPr>
        <p:sp>
          <p:nvSpPr>
            <p:cNvPr id="11" name="Rectangle 10"/>
            <p:cNvSpPr/>
            <p:nvPr userDrawn="1"/>
          </p:nvSpPr>
          <p:spPr>
            <a:xfrm>
              <a:off x="0" y="0"/>
              <a:ext cx="9144000" cy="876300"/>
            </a:xfrm>
            <a:prstGeom prst="rect">
              <a:avLst/>
            </a:prstGeom>
            <a:gradFill flip="none" rotWithShape="1">
              <a:gsLst>
                <a:gs pos="0">
                  <a:schemeClr val="bg1"/>
                </a:gs>
                <a:gs pos="100000">
                  <a:schemeClr val="bg1">
                    <a:lumMod val="85000"/>
                  </a:schemeClr>
                </a:gs>
              </a:gsLst>
              <a:lin ang="6000000" scaled="0"/>
              <a:tileRect/>
            </a:gradFill>
            <a:ln w="127">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2" name="Straight Connector 11"/>
            <p:cNvCxnSpPr/>
            <p:nvPr userDrawn="1"/>
          </p:nvCxnSpPr>
          <p:spPr>
            <a:xfrm>
              <a:off x="0" y="876300"/>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powerpoint-header.png"/>
            <p:cNvPicPr>
              <a:picLocks noChangeAspect="1"/>
            </p:cNvPicPr>
            <p:nvPr userDrawn="1"/>
          </p:nvPicPr>
          <p:blipFill>
            <a:blip r:embed="rId2" cstate="print"/>
            <a:stretch>
              <a:fillRect/>
            </a:stretch>
          </p:blipFill>
          <p:spPr>
            <a:xfrm>
              <a:off x="0" y="0"/>
              <a:ext cx="9144000" cy="457200"/>
            </a:xfrm>
            <a:prstGeom prst="rect">
              <a:avLst/>
            </a:prstGeom>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owerpoint-boxes.png"/>
          <p:cNvPicPr>
            <a:picLocks noChangeAspect="1"/>
          </p:cNvPicPr>
          <p:nvPr userDrawn="1"/>
        </p:nvPicPr>
        <p:blipFill>
          <a:blip r:embed="rId3" cstate="print"/>
          <a:stretch>
            <a:fillRect/>
          </a:stretch>
        </p:blipFill>
        <p:spPr>
          <a:xfrm rot="10800000">
            <a:off x="195351" y="6456496"/>
            <a:ext cx="230753" cy="320040"/>
          </a:xfrm>
          <a:prstGeom prst="rect">
            <a:avLst/>
          </a:prstGeom>
        </p:spPr>
      </p:pic>
      <p:sp>
        <p:nvSpPr>
          <p:cNvPr id="9" name="Rectangle 8"/>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5" name="TextBox 14"/>
          <p:cNvSpPr txBox="1"/>
          <p:nvPr userDrawn="1"/>
        </p:nvSpPr>
        <p:spPr>
          <a:xfrm>
            <a:off x="1645600" y="6615069"/>
            <a:ext cx="4018728"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4" name="Picture 13" descr="RelayHealth Color Logo_2013.png"/>
          <p:cNvPicPr>
            <a:picLocks noChangeAspect="1"/>
          </p:cNvPicPr>
          <p:nvPr userDrawn="1"/>
        </p:nvPicPr>
        <p:blipFill>
          <a:blip r:embed="rId4" cstate="print"/>
          <a:stretch>
            <a:fillRect/>
          </a:stretch>
        </p:blipFill>
        <p:spPr>
          <a:xfrm>
            <a:off x="7315200" y="6412548"/>
            <a:ext cx="1631000" cy="397639"/>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owerpoint-boxes.png"/>
          <p:cNvPicPr>
            <a:picLocks noChangeAspect="1"/>
          </p:cNvPicPr>
          <p:nvPr userDrawn="1"/>
        </p:nvPicPr>
        <p:blipFill>
          <a:blip r:embed="rId2" cstate="print"/>
          <a:stretch>
            <a:fillRect/>
          </a:stretch>
        </p:blipFill>
        <p:spPr>
          <a:xfrm rot="10800000">
            <a:off x="195351" y="6456496"/>
            <a:ext cx="230753" cy="320040"/>
          </a:xfrm>
          <a:prstGeom prst="rect">
            <a:avLst/>
          </a:prstGeom>
        </p:spPr>
      </p:pic>
      <p:sp>
        <p:nvSpPr>
          <p:cNvPr id="9" name="Rectangle 8"/>
          <p:cNvSpPr/>
          <p:nvPr userDrawn="1"/>
        </p:nvSpPr>
        <p:spPr>
          <a:xfrm>
            <a:off x="169026" y="6496398"/>
            <a:ext cx="319318" cy="230832"/>
          </a:xfrm>
          <a:prstGeom prst="rect">
            <a:avLst/>
          </a:prstGeom>
        </p:spPr>
        <p:txBody>
          <a:bodyPr wrap="none">
            <a:spAutoFit/>
          </a:bodyPr>
          <a:lstStyle/>
          <a:p>
            <a:pPr algn="ctr"/>
            <a:fld id="{DE212740-0B57-4EBA-BE77-EAADC87B668F}" type="slidenum">
              <a:rPr lang="en-US" sz="900" smtClean="0">
                <a:solidFill>
                  <a:srgbClr val="FFFFFF"/>
                </a:solidFill>
              </a:rPr>
              <a:pPr algn="ctr"/>
              <a:t>‹#›</a:t>
            </a:fld>
            <a:endParaRPr lang="en-US" sz="900" dirty="0">
              <a:solidFill>
                <a:srgbClr val="FFFFFF"/>
              </a:solidFill>
            </a:endParaRPr>
          </a:p>
        </p:txBody>
      </p:sp>
      <p:sp>
        <p:nvSpPr>
          <p:cNvPr id="11" name="TextBox 10"/>
          <p:cNvSpPr txBox="1"/>
          <p:nvPr userDrawn="1"/>
        </p:nvSpPr>
        <p:spPr>
          <a:xfrm>
            <a:off x="1647202" y="6615069"/>
            <a:ext cx="4015523" cy="123111"/>
          </a:xfrm>
          <a:prstGeom prst="rect">
            <a:avLst/>
          </a:prstGeom>
          <a:noFill/>
        </p:spPr>
        <p:txBody>
          <a:bodyPr wrap="none" lIns="0" tIns="0" rIns="0" bIns="0" rtlCol="0">
            <a:spAutoFit/>
          </a:bodyPr>
          <a:lstStyle/>
          <a:p>
            <a:pPr algn="ctr"/>
            <a:r>
              <a:rPr lang="en-US" sz="800" dirty="0" smtClean="0">
                <a:solidFill>
                  <a:srgbClr val="FFFFFF">
                    <a:lumMod val="65000"/>
                  </a:srgbClr>
                </a:solidFill>
              </a:rPr>
              <a:t>© </a:t>
            </a:r>
            <a:fld id="{2CACAED7-72D3-4888-9794-2A64D8D8FA68}" type="datetime1">
              <a:rPr lang="en-US" sz="800" smtClean="0">
                <a:solidFill>
                  <a:srgbClr val="FFFFFF">
                    <a:lumMod val="65000"/>
                  </a:srgbClr>
                </a:solidFill>
              </a:rPr>
              <a:pPr algn="ctr"/>
              <a:t>5/1/2014</a:t>
            </a:fld>
            <a:r>
              <a:rPr lang="en-US" sz="800" dirty="0" smtClean="0">
                <a:solidFill>
                  <a:srgbClr val="FFFFFF">
                    <a:lumMod val="65000"/>
                  </a:srgbClr>
                </a:solidFill>
              </a:rPr>
              <a:t> RelayHealth and/or its affiliates. All Rights Reserved.</a:t>
            </a:r>
            <a:r>
              <a:rPr lang="en-US" sz="800" dirty="0" smtClean="0">
                <a:solidFill>
                  <a:srgbClr val="88746A"/>
                </a:solidFill>
              </a:rPr>
              <a:t> </a:t>
            </a:r>
            <a:r>
              <a:rPr lang="en-US" sz="800" dirty="0" smtClean="0">
                <a:solidFill>
                  <a:srgbClr val="FFFFFF">
                    <a:lumMod val="50000"/>
                  </a:srgbClr>
                </a:solidFill>
              </a:rPr>
              <a:t>Proprietary and Confidential.</a:t>
            </a:r>
            <a:endParaRPr lang="en-US" sz="800" dirty="0">
              <a:solidFill>
                <a:srgbClr val="FFFFFF">
                  <a:lumMod val="50000"/>
                </a:srgbClr>
              </a:solidFill>
            </a:endParaRPr>
          </a:p>
        </p:txBody>
      </p:sp>
      <p:pic>
        <p:nvPicPr>
          <p:cNvPr id="10" name="Picture 9" descr="RelayHealth Color Logo_2013.png"/>
          <p:cNvPicPr>
            <a:picLocks noChangeAspect="1"/>
          </p:cNvPicPr>
          <p:nvPr userDrawn="1"/>
        </p:nvPicPr>
        <p:blipFill>
          <a:blip r:embed="rId3" cstate="print"/>
          <a:stretch>
            <a:fillRect/>
          </a:stretch>
        </p:blipFill>
        <p:spPr>
          <a:xfrm>
            <a:off x="7315200" y="6412548"/>
            <a:ext cx="1631000" cy="397639"/>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02">
    <p:spTree>
      <p:nvGrpSpPr>
        <p:cNvPr id="1" name=""/>
        <p:cNvGrpSpPr/>
        <p:nvPr/>
      </p:nvGrpSpPr>
      <p:grpSpPr>
        <a:xfrm>
          <a:off x="0" y="0"/>
          <a:ext cx="0" cy="0"/>
          <a:chOff x="0" y="0"/>
          <a:chExt cx="0" cy="0"/>
        </a:xfrm>
      </p:grpSpPr>
      <p:pic>
        <p:nvPicPr>
          <p:cNvPr id="10" name="Picture 9" descr="SHOT_01_Hallway_Portrait_0034.png"/>
          <p:cNvPicPr>
            <a:picLocks noChangeAspect="1"/>
          </p:cNvPicPr>
          <p:nvPr userDrawn="1"/>
        </p:nvPicPr>
        <p:blipFill>
          <a:blip r:embed="rId2" cstate="email"/>
          <a:stretch>
            <a:fillRect/>
          </a:stretch>
        </p:blipFill>
        <p:spPr>
          <a:xfrm>
            <a:off x="304" y="228"/>
            <a:ext cx="9143696" cy="6857772"/>
          </a:xfrm>
          <a:prstGeom prst="rect">
            <a:avLst/>
          </a:prstGeom>
        </p:spPr>
      </p:pic>
      <p:sp>
        <p:nvSpPr>
          <p:cNvPr id="2" name="Title 1"/>
          <p:cNvSpPr>
            <a:spLocks noGrp="1"/>
          </p:cNvSpPr>
          <p:nvPr>
            <p:ph type="ctrTitle" hasCustomPrompt="1"/>
          </p:nvPr>
        </p:nvSpPr>
        <p:spPr>
          <a:xfrm>
            <a:off x="219075" y="712788"/>
            <a:ext cx="5648325" cy="1512887"/>
          </a:xfrm>
        </p:spPr>
        <p:txBody>
          <a:bodyPr vert="horz" lIns="0" tIns="0" rIns="0" bIns="0" rtlCol="0" anchor="t" anchorCtr="0">
            <a:noAutofit/>
          </a:bodyPr>
          <a:lstStyle>
            <a:lvl1pPr algn="l">
              <a:lnSpc>
                <a:spcPts val="3400"/>
              </a:lnSpc>
              <a:defRPr lang="en-US">
                <a:solidFill>
                  <a:srgbClr val="FFFFFF"/>
                </a:solidFill>
              </a:defRPr>
            </a:lvl1pPr>
          </a:lstStyle>
          <a:p>
            <a:pPr lvl="0" algn="l">
              <a:lnSpc>
                <a:spcPts val="3400"/>
              </a:lnSpc>
            </a:pPr>
            <a:r>
              <a:rPr lang="en-US" dirty="0" smtClean="0"/>
              <a:t>Click to edit Master title style Arial 32/34</a:t>
            </a:r>
            <a:endParaRPr lang="en-US" dirty="0"/>
          </a:p>
        </p:txBody>
      </p:sp>
      <p:cxnSp>
        <p:nvCxnSpPr>
          <p:cNvPr id="11" name="Straight Connector 10"/>
          <p:cNvCxnSpPr/>
          <p:nvPr/>
        </p:nvCxnSpPr>
        <p:spPr>
          <a:xfrm>
            <a:off x="219075" y="530352"/>
            <a:ext cx="8705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mck_corpsig_1c_rev.png"/>
          <p:cNvPicPr>
            <a:picLocks noChangeAspect="1"/>
          </p:cNvPicPr>
          <p:nvPr/>
        </p:nvPicPr>
        <p:blipFill>
          <a:blip r:embed="rId3" cstate="email"/>
          <a:stretch>
            <a:fillRect/>
          </a:stretch>
        </p:blipFill>
        <p:spPr>
          <a:xfrm>
            <a:off x="219456" y="5980176"/>
            <a:ext cx="1380747" cy="478537"/>
          </a:xfrm>
          <a:prstGeom prst="rect">
            <a:avLst/>
          </a:prstGeom>
        </p:spPr>
      </p:pic>
      <p:pic>
        <p:nvPicPr>
          <p:cNvPr id="13" name="Picture 12" descr="mck_logo_rgb_rev.pn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772400" y="256032"/>
            <a:ext cx="1152144" cy="157460"/>
          </a:xfrm>
          <a:prstGeom prst="rect">
            <a:avLst/>
          </a:prstGeom>
        </p:spPr>
      </p:pic>
      <p:sp>
        <p:nvSpPr>
          <p:cNvPr id="17" name="Text Placeholder 19"/>
          <p:cNvSpPr>
            <a:spLocks noGrp="1"/>
          </p:cNvSpPr>
          <p:nvPr>
            <p:ph type="body" sz="quarter" idx="15" hasCustomPrompt="1"/>
          </p:nvPr>
        </p:nvSpPr>
        <p:spPr>
          <a:xfrm>
            <a:off x="199817" y="4345242"/>
            <a:ext cx="2690768" cy="762000"/>
          </a:xfrm>
        </p:spPr>
        <p:txBody>
          <a:bodyPr anchor="b" anchorCtr="0"/>
          <a:lstStyle>
            <a:lvl1pPr marL="0" indent="0">
              <a:spcAft>
                <a:spcPts val="300"/>
              </a:spcAft>
              <a:buNone/>
              <a:defRPr lang="en-US" sz="1600" b="1" kern="1200" baseline="0" dirty="0" smtClean="0">
                <a:solidFill>
                  <a:srgbClr val="FFFFFF"/>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18" name="Text Placeholder 19"/>
          <p:cNvSpPr>
            <a:spLocks noGrp="1"/>
          </p:cNvSpPr>
          <p:nvPr>
            <p:ph type="body" sz="quarter" idx="17" hasCustomPrompt="1"/>
          </p:nvPr>
        </p:nvSpPr>
        <p:spPr>
          <a:xfrm>
            <a:off x="209604" y="5151983"/>
            <a:ext cx="2690768" cy="628032"/>
          </a:xfrm>
        </p:spPr>
        <p:txBody>
          <a:bodyPr vert="horz" lIns="0" tIns="45720" rIns="91440" bIns="45720" rtlCol="0" anchor="t" anchorCtr="0">
            <a:normAutofit/>
          </a:bodyPr>
          <a:lstStyle>
            <a:lvl1pPr marL="0" indent="0">
              <a:spcAft>
                <a:spcPts val="0"/>
              </a:spcAft>
              <a:buNone/>
              <a:defRPr lang="en-US" sz="1600" b="0" dirty="0" smtClean="0">
                <a:solidFill>
                  <a:schemeClr val="bg1"/>
                </a:solidFill>
              </a:defRPr>
            </a:lvl1pPr>
          </a:lstStyle>
          <a:p>
            <a:pPr lvl="0">
              <a:spcAft>
                <a:spcPts val="300"/>
              </a:spcAft>
            </a:pPr>
            <a:r>
              <a:rPr lang="en-US" dirty="0" smtClean="0"/>
              <a:t>Add Presenter Title</a:t>
            </a:r>
          </a:p>
          <a:p>
            <a:pPr lvl="0">
              <a:spcAft>
                <a:spcPts val="300"/>
              </a:spcAft>
            </a:pPr>
            <a:r>
              <a:rPr lang="en-US" dirty="0" smtClean="0"/>
              <a:t>Date Arial 16/18</a:t>
            </a:r>
          </a:p>
        </p:txBody>
      </p:sp>
    </p:spTree>
    <p:extLst>
      <p:ext uri="{BB962C8B-B14F-4D97-AF65-F5344CB8AC3E}">
        <p14:creationId xmlns="" xmlns:p14="http://schemas.microsoft.com/office/powerpoint/2010/main" val="371427662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 03">
    <p:spTree>
      <p:nvGrpSpPr>
        <p:cNvPr id="1" name=""/>
        <p:cNvGrpSpPr/>
        <p:nvPr/>
      </p:nvGrpSpPr>
      <p:grpSpPr>
        <a:xfrm>
          <a:off x="0" y="0"/>
          <a:ext cx="0" cy="0"/>
          <a:chOff x="0" y="0"/>
          <a:chExt cx="0" cy="0"/>
        </a:xfrm>
      </p:grpSpPr>
      <p:pic>
        <p:nvPicPr>
          <p:cNvPr id="11" name="Picture 10" descr="Hospital_ICU_Hallway_0082_PPTTitle.jpg"/>
          <p:cNvPicPr>
            <a:picLocks noChangeAspect="1"/>
          </p:cNvPicPr>
          <p:nvPr/>
        </p:nvPicPr>
        <p:blipFill>
          <a:blip r:embed="rId2" cstate="email"/>
          <a:stretch>
            <a:fillRect/>
          </a:stretch>
        </p:blipFill>
        <p:spPr>
          <a:xfrm>
            <a:off x="3166" y="0"/>
            <a:ext cx="9137667" cy="6858000"/>
          </a:xfrm>
          <a:prstGeom prst="rect">
            <a:avLst/>
          </a:prstGeom>
        </p:spPr>
      </p:pic>
      <p:cxnSp>
        <p:nvCxnSpPr>
          <p:cNvPr id="15" name="Straight Connector 14"/>
          <p:cNvCxnSpPr/>
          <p:nvPr/>
        </p:nvCxnSpPr>
        <p:spPr>
          <a:xfrm>
            <a:off x="219075" y="530352"/>
            <a:ext cx="87058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mck_corpsig_rgb.png"/>
          <p:cNvPicPr>
            <a:picLocks noChangeAspect="1"/>
          </p:cNvPicPr>
          <p:nvPr/>
        </p:nvPicPr>
        <p:blipFill>
          <a:blip r:embed="rId3" cstate="email"/>
          <a:stretch>
            <a:fillRect/>
          </a:stretch>
        </p:blipFill>
        <p:spPr>
          <a:xfrm>
            <a:off x="219456" y="5980176"/>
            <a:ext cx="1380747" cy="478537"/>
          </a:xfrm>
          <a:prstGeom prst="rect">
            <a:avLst/>
          </a:prstGeom>
        </p:spPr>
      </p:pic>
      <p:sp>
        <p:nvSpPr>
          <p:cNvPr id="20" name="Text Placeholder 19"/>
          <p:cNvSpPr>
            <a:spLocks noGrp="1"/>
          </p:cNvSpPr>
          <p:nvPr>
            <p:ph type="body" sz="quarter" idx="15" hasCustomPrompt="1"/>
          </p:nvPr>
        </p:nvSpPr>
        <p:spPr>
          <a:xfrm>
            <a:off x="219075" y="4325938"/>
            <a:ext cx="2690768" cy="762000"/>
          </a:xfrm>
        </p:spPr>
        <p:txBody>
          <a:bodyPr anchor="b" anchorCtr="0"/>
          <a:lstStyle>
            <a:lvl1pPr marL="0" indent="0">
              <a:spcAft>
                <a:spcPts val="300"/>
              </a:spcAft>
              <a:buNone/>
              <a:defRPr lang="en-US" sz="1600" b="1" kern="1200" baseline="0" dirty="0" smtClean="0">
                <a:solidFill>
                  <a:schemeClr val="accent2"/>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21" name="Text Placeholder 19"/>
          <p:cNvSpPr>
            <a:spLocks noGrp="1"/>
          </p:cNvSpPr>
          <p:nvPr>
            <p:ph type="body" sz="quarter" idx="17" hasCustomPrompt="1"/>
          </p:nvPr>
        </p:nvSpPr>
        <p:spPr>
          <a:xfrm>
            <a:off x="219075" y="5113956"/>
            <a:ext cx="2690768" cy="628032"/>
          </a:xfrm>
        </p:spPr>
        <p:txBody>
          <a:bodyPr vert="horz" lIns="0" tIns="45720" rIns="91440" bIns="45720" rtlCol="0" anchor="t" anchorCtr="0">
            <a:normAutofit/>
          </a:bodyPr>
          <a:lstStyle>
            <a:lvl1pPr marL="0" indent="0">
              <a:spcAft>
                <a:spcPts val="0"/>
              </a:spcAft>
              <a:buNone/>
              <a:defRPr lang="en-US" sz="1600" b="0" dirty="0" smtClean="0">
                <a:solidFill>
                  <a:schemeClr val="accent2"/>
                </a:solidFill>
              </a:defRPr>
            </a:lvl1pPr>
          </a:lstStyle>
          <a:p>
            <a:pPr lvl="0">
              <a:spcAft>
                <a:spcPts val="300"/>
              </a:spcAft>
            </a:pPr>
            <a:r>
              <a:rPr lang="en-US" dirty="0" smtClean="0"/>
              <a:t>Add Presenter Title</a:t>
            </a:r>
            <a:br>
              <a:rPr lang="en-US" dirty="0" smtClean="0"/>
            </a:br>
            <a:r>
              <a:rPr lang="en-US" dirty="0" smtClean="0"/>
              <a:t>Date Arial 16/18</a:t>
            </a:r>
          </a:p>
        </p:txBody>
      </p:sp>
      <p:sp>
        <p:nvSpPr>
          <p:cNvPr id="4" name="Title 3"/>
          <p:cNvSpPr>
            <a:spLocks noGrp="1"/>
          </p:cNvSpPr>
          <p:nvPr>
            <p:ph type="title" hasCustomPrompt="1"/>
          </p:nvPr>
        </p:nvSpPr>
        <p:spPr>
          <a:xfrm>
            <a:off x="218924" y="712788"/>
            <a:ext cx="4343551" cy="1512887"/>
          </a:xfrm>
        </p:spPr>
        <p:txBody>
          <a:bodyPr/>
          <a:lstStyle>
            <a:lvl1pPr>
              <a:lnSpc>
                <a:spcPts val="3400"/>
              </a:lnSpc>
              <a:defRPr/>
            </a:lvl1pPr>
          </a:lstStyle>
          <a:p>
            <a:r>
              <a:rPr lang="en-US" dirty="0" smtClean="0"/>
              <a:t>Click to edit Master title style Arial 32/34</a:t>
            </a:r>
            <a:endParaRPr lang="en-US" dirty="0"/>
          </a:p>
        </p:txBody>
      </p:sp>
      <p:pic>
        <p:nvPicPr>
          <p:cNvPr id="13" name="Picture 12" descr="mck_logo_rgb_pos.pn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772400" y="256032"/>
            <a:ext cx="1152144" cy="157460"/>
          </a:xfrm>
          <a:prstGeom prst="rect">
            <a:avLst/>
          </a:prstGeom>
        </p:spPr>
      </p:pic>
    </p:spTree>
    <p:extLst>
      <p:ext uri="{BB962C8B-B14F-4D97-AF65-F5344CB8AC3E}">
        <p14:creationId xmlns="" xmlns:p14="http://schemas.microsoft.com/office/powerpoint/2010/main" val="101515169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3 Multi Image color">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17932" y="2441448"/>
            <a:ext cx="2706243" cy="3995928"/>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0" name="Picture Placeholder 10"/>
          <p:cNvSpPr>
            <a:spLocks noGrp="1"/>
          </p:cNvSpPr>
          <p:nvPr>
            <p:ph type="pic" sz="quarter" idx="15"/>
          </p:nvPr>
        </p:nvSpPr>
        <p:spPr>
          <a:xfrm>
            <a:off x="3152775" y="2441448"/>
            <a:ext cx="2825496" cy="1883664"/>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2" name="Picture Placeholder 10"/>
          <p:cNvSpPr>
            <a:spLocks noGrp="1"/>
          </p:cNvSpPr>
          <p:nvPr>
            <p:ph type="pic" sz="quarter" idx="16"/>
          </p:nvPr>
        </p:nvSpPr>
        <p:spPr>
          <a:xfrm>
            <a:off x="3152775" y="4583112"/>
            <a:ext cx="2825496" cy="1857683"/>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3" name="Title 1"/>
          <p:cNvSpPr>
            <a:spLocks noGrp="1"/>
          </p:cNvSpPr>
          <p:nvPr>
            <p:ph type="title" hasCustomPrompt="1"/>
          </p:nvPr>
        </p:nvSpPr>
        <p:spPr>
          <a:xfrm>
            <a:off x="219075" y="712789"/>
            <a:ext cx="5769864" cy="1508124"/>
          </a:xfrm>
        </p:spPr>
        <p:txBody>
          <a:bodyPr vert="horz" lIns="0" tIns="0" rIns="0" bIns="0" rtlCol="0" anchor="t" anchorCtr="0">
            <a:noAutofit/>
          </a:bodyPr>
          <a:lstStyle>
            <a:lvl1pPr algn="l" defTabSz="914400" rtl="0" eaLnBrk="1" latinLnBrk="0" hangingPunct="1">
              <a:lnSpc>
                <a:spcPts val="3400"/>
              </a:lnSpc>
              <a:spcBef>
                <a:spcPct val="0"/>
              </a:spcBef>
              <a:buNone/>
              <a:defRPr lang="en-US" sz="3200" kern="1200" baseline="0" dirty="0">
                <a:solidFill>
                  <a:schemeClr val="accent2"/>
                </a:solidFill>
                <a:latin typeface="Arial" pitchFamily="34" charset="0"/>
                <a:ea typeface="+mj-ea"/>
                <a:cs typeface="Arial" pitchFamily="34" charset="0"/>
              </a:defRPr>
            </a:lvl1pPr>
          </a:lstStyle>
          <a:p>
            <a:pPr lvl="0">
              <a:lnSpc>
                <a:spcPts val="3400"/>
              </a:lnSpc>
            </a:pPr>
            <a:r>
              <a:rPr lang="en-US" dirty="0" smtClean="0"/>
              <a:t>Click to edit Master title style Arial 32/34</a:t>
            </a:r>
            <a:endParaRPr lang="en-US" dirty="0"/>
          </a:p>
        </p:txBody>
      </p:sp>
      <p:pic>
        <p:nvPicPr>
          <p:cNvPr id="19" name="Picture 18" descr="mck_corpsig_rgb.png"/>
          <p:cNvPicPr>
            <a:picLocks noChangeAspect="1"/>
          </p:cNvPicPr>
          <p:nvPr/>
        </p:nvPicPr>
        <p:blipFill>
          <a:blip r:embed="rId2" cstate="email"/>
          <a:stretch>
            <a:fillRect/>
          </a:stretch>
        </p:blipFill>
        <p:spPr>
          <a:xfrm>
            <a:off x="6208776" y="5980176"/>
            <a:ext cx="1380747" cy="478537"/>
          </a:xfrm>
          <a:prstGeom prst="rect">
            <a:avLst/>
          </a:prstGeom>
        </p:spPr>
      </p:pic>
      <p:sp>
        <p:nvSpPr>
          <p:cNvPr id="20" name="Text Placeholder 19"/>
          <p:cNvSpPr>
            <a:spLocks noGrp="1"/>
          </p:cNvSpPr>
          <p:nvPr>
            <p:ph type="body" sz="quarter" idx="17" hasCustomPrompt="1"/>
          </p:nvPr>
        </p:nvSpPr>
        <p:spPr>
          <a:xfrm>
            <a:off x="6189663" y="4325938"/>
            <a:ext cx="2730500" cy="762000"/>
          </a:xfrm>
        </p:spPr>
        <p:txBody>
          <a:bodyPr anchor="b" anchorCtr="0"/>
          <a:lstStyle>
            <a:lvl1pPr marL="0" indent="0">
              <a:spcAft>
                <a:spcPts val="300"/>
              </a:spcAft>
              <a:buNone/>
              <a:defRPr lang="en-US" sz="1600" b="1" kern="1200" baseline="0" dirty="0" smtClean="0">
                <a:solidFill>
                  <a:schemeClr val="accent2"/>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21" name="Text Placeholder 19"/>
          <p:cNvSpPr>
            <a:spLocks noGrp="1"/>
          </p:cNvSpPr>
          <p:nvPr>
            <p:ph type="body" sz="quarter" idx="21" hasCustomPrompt="1"/>
          </p:nvPr>
        </p:nvSpPr>
        <p:spPr>
          <a:xfrm>
            <a:off x="6189663" y="5113956"/>
            <a:ext cx="2730500" cy="628032"/>
          </a:xfrm>
        </p:spPr>
        <p:txBody>
          <a:bodyPr vert="horz" lIns="0" tIns="45720" rIns="91440" bIns="45720" rtlCol="0" anchor="t" anchorCtr="0">
            <a:normAutofit/>
          </a:bodyPr>
          <a:lstStyle>
            <a:lvl1pPr marL="0" indent="0">
              <a:spcAft>
                <a:spcPts val="0"/>
              </a:spcAft>
              <a:buNone/>
              <a:defRPr lang="en-US" sz="1600" b="0" dirty="0" smtClean="0">
                <a:solidFill>
                  <a:schemeClr val="accent2"/>
                </a:solidFill>
              </a:defRPr>
            </a:lvl1pPr>
          </a:lstStyle>
          <a:p>
            <a:pPr lvl="0">
              <a:spcAft>
                <a:spcPts val="300"/>
              </a:spcAft>
            </a:pPr>
            <a:r>
              <a:rPr lang="en-US" dirty="0" smtClean="0"/>
              <a:t>Add Presenter Title</a:t>
            </a:r>
            <a:br>
              <a:rPr lang="en-US" dirty="0" smtClean="0"/>
            </a:br>
            <a:r>
              <a:rPr lang="en-US" dirty="0" smtClean="0"/>
              <a:t>Date Arial 16/18</a:t>
            </a:r>
          </a:p>
        </p:txBody>
      </p:sp>
    </p:spTree>
    <p:extLst>
      <p:ext uri="{BB962C8B-B14F-4D97-AF65-F5344CB8AC3E}">
        <p14:creationId xmlns="" xmlns:p14="http://schemas.microsoft.com/office/powerpoint/2010/main" val="30309516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3 Multi Image Co Brand">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17932" y="2441448"/>
            <a:ext cx="2706243" cy="3995928"/>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0" name="Picture Placeholder 10"/>
          <p:cNvSpPr>
            <a:spLocks noGrp="1"/>
          </p:cNvSpPr>
          <p:nvPr>
            <p:ph type="pic" sz="quarter" idx="15"/>
          </p:nvPr>
        </p:nvSpPr>
        <p:spPr>
          <a:xfrm>
            <a:off x="3152775" y="2441448"/>
            <a:ext cx="2825496" cy="1883664"/>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2" name="Picture Placeholder 10"/>
          <p:cNvSpPr>
            <a:spLocks noGrp="1"/>
          </p:cNvSpPr>
          <p:nvPr>
            <p:ph type="pic" sz="quarter" idx="16"/>
          </p:nvPr>
        </p:nvSpPr>
        <p:spPr>
          <a:xfrm>
            <a:off x="3152775" y="4583112"/>
            <a:ext cx="2825496" cy="1857683"/>
          </a:xfrm>
          <a:solidFill>
            <a:schemeClr val="accent4">
              <a:lumMod val="20000"/>
              <a:lumOff val="80000"/>
            </a:schemeClr>
          </a:solidFill>
        </p:spPr>
        <p:txBody>
          <a:bodyPr/>
          <a:lstStyle>
            <a:lvl1pPr marL="0" indent="0">
              <a:buNone/>
              <a:defRPr>
                <a:solidFill>
                  <a:schemeClr val="accent2"/>
                </a:solidFill>
              </a:defRPr>
            </a:lvl1pPr>
          </a:lstStyle>
          <a:p>
            <a:r>
              <a:rPr lang="en-US" dirty="0" smtClean="0"/>
              <a:t>Click icon to add picture</a:t>
            </a:r>
            <a:endParaRPr lang="en-US" dirty="0"/>
          </a:p>
        </p:txBody>
      </p:sp>
      <p:sp>
        <p:nvSpPr>
          <p:cNvPr id="14" name="Title 1"/>
          <p:cNvSpPr>
            <a:spLocks noGrp="1"/>
          </p:cNvSpPr>
          <p:nvPr>
            <p:ph type="title" hasCustomPrompt="1"/>
          </p:nvPr>
        </p:nvSpPr>
        <p:spPr>
          <a:xfrm>
            <a:off x="219075" y="712789"/>
            <a:ext cx="5769864" cy="1508124"/>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Master title style Arial 32/34</a:t>
            </a:r>
            <a:endParaRPr lang="en-US" dirty="0"/>
          </a:p>
        </p:txBody>
      </p:sp>
      <p:sp>
        <p:nvSpPr>
          <p:cNvPr id="16" name="Text Placeholder 10"/>
          <p:cNvSpPr>
            <a:spLocks noGrp="1"/>
          </p:cNvSpPr>
          <p:nvPr>
            <p:ph type="body" sz="quarter" idx="12" hasCustomPrompt="1"/>
          </p:nvPr>
        </p:nvSpPr>
        <p:spPr>
          <a:xfrm>
            <a:off x="6199632" y="704087"/>
            <a:ext cx="2715768" cy="941832"/>
          </a:xfrm>
          <a:solidFill>
            <a:schemeClr val="accent3">
              <a:lumMod val="20000"/>
              <a:lumOff val="80000"/>
            </a:schemeClr>
          </a:solidFill>
        </p:spPr>
        <p:txBody>
          <a:bodyPr/>
          <a:lstStyle>
            <a:lvl1pPr marL="0" indent="0">
              <a:lnSpc>
                <a:spcPts val="1600"/>
              </a:lnSpc>
              <a:buNone/>
              <a:defRPr sz="1200" baseline="0">
                <a:solidFill>
                  <a:schemeClr val="accent2"/>
                </a:solidFill>
              </a:defRPr>
            </a:lvl1pPr>
          </a:lstStyle>
          <a:p>
            <a:pPr lvl="0"/>
            <a:r>
              <a:rPr lang="en-US" dirty="0" smtClean="0"/>
              <a:t>Maximum area for co-branding content.</a:t>
            </a:r>
          </a:p>
          <a:p>
            <a:pPr lvl="0"/>
            <a:endParaRPr lang="en-US" dirty="0" smtClean="0"/>
          </a:p>
          <a:p>
            <a:pPr lvl="0"/>
            <a:r>
              <a:rPr lang="en-US" dirty="0" smtClean="0"/>
              <a:t>Content should be aligned to the top right corner of the content area.</a:t>
            </a:r>
            <a:endParaRPr lang="en-US" dirty="0"/>
          </a:p>
        </p:txBody>
      </p:sp>
      <p:pic>
        <p:nvPicPr>
          <p:cNvPr id="17" name="Picture 16" descr="mck_corpsig_rgb.png"/>
          <p:cNvPicPr>
            <a:picLocks noChangeAspect="1"/>
          </p:cNvPicPr>
          <p:nvPr/>
        </p:nvPicPr>
        <p:blipFill>
          <a:blip r:embed="rId2" cstate="email"/>
          <a:stretch>
            <a:fillRect/>
          </a:stretch>
        </p:blipFill>
        <p:spPr>
          <a:xfrm>
            <a:off x="6208776" y="5980176"/>
            <a:ext cx="1380747" cy="478537"/>
          </a:xfrm>
          <a:prstGeom prst="rect">
            <a:avLst/>
          </a:prstGeom>
        </p:spPr>
      </p:pic>
      <p:sp>
        <p:nvSpPr>
          <p:cNvPr id="20" name="Text Placeholder 19"/>
          <p:cNvSpPr>
            <a:spLocks noGrp="1"/>
          </p:cNvSpPr>
          <p:nvPr>
            <p:ph type="body" sz="quarter" idx="17" hasCustomPrompt="1"/>
          </p:nvPr>
        </p:nvSpPr>
        <p:spPr>
          <a:xfrm>
            <a:off x="6189663" y="4325938"/>
            <a:ext cx="2730500" cy="762000"/>
          </a:xfrm>
        </p:spPr>
        <p:txBody>
          <a:bodyPr anchor="b" anchorCtr="0"/>
          <a:lstStyle>
            <a:lvl1pPr marL="0" indent="0">
              <a:spcAft>
                <a:spcPts val="300"/>
              </a:spcAft>
              <a:buNone/>
              <a:defRPr lang="en-US" sz="1600" b="1" kern="1200" baseline="0" dirty="0" smtClean="0">
                <a:solidFill>
                  <a:schemeClr val="accent2"/>
                </a:solidFill>
                <a:latin typeface="Arial" pitchFamily="34" charset="0"/>
                <a:ea typeface="+mn-ea"/>
                <a:cs typeface="Arial" pitchFamily="34" charset="0"/>
              </a:defRPr>
            </a:lvl1pPr>
            <a:lvl2pPr marL="0" indent="0">
              <a:spcAft>
                <a:spcPts val="300"/>
              </a:spcAft>
              <a:buNone/>
              <a:defRPr lang="en-US" sz="1600" b="0" kern="1200" baseline="0" dirty="0" smtClean="0">
                <a:solidFill>
                  <a:schemeClr val="tx2"/>
                </a:solidFill>
                <a:latin typeface="Arial" pitchFamily="34" charset="0"/>
                <a:ea typeface="+mn-ea"/>
                <a:cs typeface="Arial" pitchFamily="34" charset="0"/>
              </a:defRPr>
            </a:lvl2pPr>
            <a:lvl3pPr>
              <a:defRPr lang="en-US" sz="1600" b="0" kern="1200" baseline="0" dirty="0" smtClean="0">
                <a:solidFill>
                  <a:schemeClr val="tx2"/>
                </a:solidFill>
                <a:latin typeface="Arial" pitchFamily="34" charset="0"/>
                <a:ea typeface="+mn-ea"/>
                <a:cs typeface="Arial" pitchFamily="34" charset="0"/>
              </a:defRPr>
            </a:lvl3pPr>
            <a:lvl4pPr>
              <a:defRPr lang="en-US" sz="1600" b="0" kern="1200" baseline="0" dirty="0" smtClean="0">
                <a:solidFill>
                  <a:schemeClr val="tx2"/>
                </a:solidFill>
                <a:latin typeface="Arial" pitchFamily="34" charset="0"/>
                <a:ea typeface="+mn-ea"/>
                <a:cs typeface="Arial" pitchFamily="34" charset="0"/>
              </a:defRPr>
            </a:lvl4pPr>
          </a:lstStyle>
          <a:p>
            <a:pPr lvl="0"/>
            <a:r>
              <a:rPr lang="en-US" dirty="0" smtClean="0"/>
              <a:t>Click to add Presenters Name</a:t>
            </a:r>
          </a:p>
        </p:txBody>
      </p:sp>
      <p:sp>
        <p:nvSpPr>
          <p:cNvPr id="13" name="Text Placeholder 19"/>
          <p:cNvSpPr>
            <a:spLocks noGrp="1"/>
          </p:cNvSpPr>
          <p:nvPr>
            <p:ph type="body" sz="quarter" idx="21" hasCustomPrompt="1"/>
          </p:nvPr>
        </p:nvSpPr>
        <p:spPr>
          <a:xfrm>
            <a:off x="6189663" y="5113956"/>
            <a:ext cx="2730500" cy="628032"/>
          </a:xfrm>
        </p:spPr>
        <p:txBody>
          <a:bodyPr vert="horz" lIns="0" tIns="45720" rIns="91440" bIns="45720" rtlCol="0" anchor="t" anchorCtr="0">
            <a:normAutofit/>
          </a:bodyPr>
          <a:lstStyle>
            <a:lvl1pPr marL="0" indent="0">
              <a:spcAft>
                <a:spcPts val="0"/>
              </a:spcAft>
              <a:buNone/>
              <a:defRPr lang="en-US" sz="1600" b="0" dirty="0" smtClean="0">
                <a:solidFill>
                  <a:schemeClr val="accent2"/>
                </a:solidFill>
              </a:defRPr>
            </a:lvl1pPr>
          </a:lstStyle>
          <a:p>
            <a:pPr lvl="0">
              <a:spcAft>
                <a:spcPts val="300"/>
              </a:spcAft>
            </a:pPr>
            <a:r>
              <a:rPr lang="en-US" dirty="0" smtClean="0"/>
              <a:t>Add Presenter Title</a:t>
            </a:r>
            <a:br>
              <a:rPr lang="en-US" dirty="0" smtClean="0"/>
            </a:br>
            <a:r>
              <a:rPr lang="en-US" dirty="0" smtClean="0"/>
              <a:t>Date Arial 16/18</a:t>
            </a:r>
          </a:p>
        </p:txBody>
      </p:sp>
    </p:spTree>
    <p:extLst>
      <p:ext uri="{BB962C8B-B14F-4D97-AF65-F5344CB8AC3E}">
        <p14:creationId xmlns="" xmlns:p14="http://schemas.microsoft.com/office/powerpoint/2010/main" val="249213181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Agenda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2"/>
                </a:solidFill>
              </a:defRPr>
            </a:lvl1pPr>
          </a:lstStyle>
          <a:p>
            <a:pPr fontAlgn="base">
              <a:spcBef>
                <a:spcPct val="0"/>
              </a:spcBef>
              <a:spcAft>
                <a:spcPct val="0"/>
              </a:spcAft>
              <a:defRPr/>
            </a:pPr>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pPr>
              <a:defRPr/>
            </a:pPr>
            <a:r>
              <a:rPr lang="en-US" dirty="0" smtClean="0">
                <a:solidFill>
                  <a:srgbClr val="005A8C"/>
                </a:solidFill>
              </a:rPr>
              <a:t>© 2014 McKesson Corporation</a:t>
            </a:r>
            <a:endParaRPr lang="en-US" dirty="0">
              <a:solidFill>
                <a:srgbClr val="005A8C"/>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1" name="Text Placeholder 10"/>
          <p:cNvSpPr>
            <a:spLocks noGrp="1"/>
          </p:cNvSpPr>
          <p:nvPr>
            <p:ph type="body" sz="quarter" idx="13" hasCustomPrompt="1"/>
          </p:nvPr>
        </p:nvSpPr>
        <p:spPr>
          <a:xfrm>
            <a:off x="219075" y="2225674"/>
            <a:ext cx="8701088" cy="4224339"/>
          </a:xfrm>
        </p:spPr>
        <p:txBody>
          <a:bodyPr vert="horz" lIns="0" tIns="91440" rIns="91440" bIns="45720" rtlCol="0">
            <a:normAutofit/>
          </a:bodyPr>
          <a:lstStyle>
            <a:lvl1pPr>
              <a:buClr>
                <a:schemeClr val="accent2"/>
              </a:buClr>
              <a:defRPr lang="en-US" dirty="0">
                <a:solidFill>
                  <a:schemeClr val="accent2"/>
                </a:solidFill>
              </a:defRPr>
            </a:lvl1pPr>
          </a:lstStyle>
          <a:p>
            <a:pPr lvl="0"/>
            <a:r>
              <a:rPr lang="en-US" dirty="0" smtClean="0"/>
              <a:t>Click to edit Agenda text styles Arial 22/24</a:t>
            </a:r>
            <a:endParaRPr lang="en-US" dirty="0"/>
          </a:p>
        </p:txBody>
      </p:sp>
      <p:sp>
        <p:nvSpPr>
          <p:cNvPr id="13" name="Title 1"/>
          <p:cNvSpPr>
            <a:spLocks noGrp="1"/>
          </p:cNvSpPr>
          <p:nvPr>
            <p:ph type="title" hasCustomPrompt="1"/>
          </p:nvPr>
        </p:nvSpPr>
        <p:spPr>
          <a:xfrm>
            <a:off x="219075" y="712788"/>
            <a:ext cx="5769864" cy="1012981"/>
          </a:xfrm>
        </p:spPr>
        <p:txBody>
          <a:bodyPr vert="horz" lIns="0" tIns="0" rIns="0" bIns="0" rtlCol="0" anchor="t" anchorCtr="0">
            <a:noAutofit/>
          </a:bodyPr>
          <a:lstStyle>
            <a:lvl1pPr>
              <a:lnSpc>
                <a:spcPts val="3400"/>
              </a:lnSpc>
              <a:defRPr lang="en-US" sz="3200" kern="1200" baseline="0" dirty="0">
                <a:solidFill>
                  <a:schemeClr val="accent2"/>
                </a:solidFill>
                <a:latin typeface="Arial" pitchFamily="34" charset="0"/>
                <a:ea typeface="+mj-ea"/>
                <a:cs typeface="Arial" pitchFamily="34" charset="0"/>
              </a:defRPr>
            </a:lvl1pPr>
          </a:lstStyle>
          <a:p>
            <a:pPr lvl="0" algn="l" defTabSz="914400" rtl="0" eaLnBrk="1" latinLnBrk="0" hangingPunct="1">
              <a:lnSpc>
                <a:spcPts val="3400"/>
              </a:lnSpc>
              <a:spcBef>
                <a:spcPct val="0"/>
              </a:spcBef>
              <a:buNone/>
            </a:pPr>
            <a:r>
              <a:rPr lang="en-US" dirty="0" smtClean="0"/>
              <a:t>Click to edit Master title style Arial 32/34</a:t>
            </a:r>
            <a:endParaRPr lang="en-US" dirty="0"/>
          </a:p>
        </p:txBody>
      </p:sp>
    </p:spTree>
    <p:extLst>
      <p:ext uri="{BB962C8B-B14F-4D97-AF65-F5344CB8AC3E}">
        <p14:creationId xmlns="" xmlns:p14="http://schemas.microsoft.com/office/powerpoint/2010/main" val="11336434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8.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075" y="712788"/>
            <a:ext cx="8686800" cy="731837"/>
          </a:xfrm>
          <a:prstGeom prst="rect">
            <a:avLst/>
          </a:prstGeom>
        </p:spPr>
        <p:txBody>
          <a:bodyPr vert="horz" lIns="0" tIns="0" rIns="0" bIns="0" rtlCol="0" anchor="t" anchorCtr="0">
            <a:noAutofit/>
          </a:bodyPr>
          <a:lstStyle/>
          <a:p>
            <a:pPr lvl="0" algn="l">
              <a:lnSpc>
                <a:spcPts val="3400"/>
              </a:lnSpc>
            </a:pPr>
            <a:r>
              <a:rPr lang="en-US" smtClean="0"/>
              <a:t>Click to edit Master title style</a:t>
            </a:r>
            <a:endParaRPr lang="en-US" dirty="0"/>
          </a:p>
        </p:txBody>
      </p:sp>
      <p:sp>
        <p:nvSpPr>
          <p:cNvPr id="13" name="Date Placeholder 2"/>
          <p:cNvSpPr>
            <a:spLocks noGrp="1"/>
          </p:cNvSpPr>
          <p:nvPr>
            <p:ph type="dt" sz="half" idx="2"/>
          </p:nvPr>
        </p:nvSpPr>
        <p:spPr>
          <a:xfrm>
            <a:off x="650875" y="6492875"/>
            <a:ext cx="630936" cy="365125"/>
          </a:xfrm>
          <a:prstGeom prst="rect">
            <a:avLst/>
          </a:prstGeom>
        </p:spPr>
        <p:txBody>
          <a:bodyPr vert="horz" lIns="45720" tIns="0" rIns="0" bIns="0" rtlCol="0" anchor="ctr"/>
          <a:lstStyle>
            <a:lvl1pPr>
              <a:defRPr lang="en-US" sz="900" baseline="0" smtClean="0">
                <a:solidFill>
                  <a:schemeClr val="accent2"/>
                </a:solidFill>
                <a:latin typeface="Arial" pitchFamily="34" charset="0"/>
                <a:cs typeface="Arial" pitchFamily="34" charset="0"/>
              </a:defRPr>
            </a:lvl1pPr>
          </a:lstStyle>
          <a:p>
            <a:pPr fontAlgn="base">
              <a:spcBef>
                <a:spcPct val="0"/>
              </a:spcBef>
              <a:spcAft>
                <a:spcPct val="0"/>
              </a:spcAft>
              <a:defRPr/>
            </a:pPr>
            <a:endParaRPr lang="en-US" dirty="0"/>
          </a:p>
        </p:txBody>
      </p:sp>
      <p:sp>
        <p:nvSpPr>
          <p:cNvPr id="14" name="Footer Placeholder 3"/>
          <p:cNvSpPr>
            <a:spLocks noGrp="1"/>
          </p:cNvSpPr>
          <p:nvPr>
            <p:ph type="ftr" sz="quarter" idx="3"/>
          </p:nvPr>
        </p:nvSpPr>
        <p:spPr>
          <a:xfrm>
            <a:off x="1297644" y="6492875"/>
            <a:ext cx="6638544" cy="365125"/>
          </a:xfrm>
          <a:prstGeom prst="rect">
            <a:avLst/>
          </a:prstGeom>
        </p:spPr>
        <p:txBody>
          <a:bodyPr vert="horz" lIns="45720" tIns="0" rIns="0" bIns="0" rtlCol="0" anchor="ctr"/>
          <a:lstStyle>
            <a:lvl1pPr>
              <a:defRPr lang="en-US" sz="900" baseline="0" smtClean="0">
                <a:solidFill>
                  <a:schemeClr val="accent2"/>
                </a:solidFill>
                <a:latin typeface="Arial" pitchFamily="34" charset="0"/>
                <a:cs typeface="Arial" pitchFamily="34" charset="0"/>
              </a:defRPr>
            </a:lvl1pPr>
          </a:lstStyle>
          <a:p>
            <a:pPr fontAlgn="base">
              <a:spcBef>
                <a:spcPct val="0"/>
              </a:spcBef>
              <a:spcAft>
                <a:spcPct val="0"/>
              </a:spcAft>
              <a:defRPr/>
            </a:pPr>
            <a:r>
              <a:rPr lang="en-US" dirty="0" smtClean="0">
                <a:solidFill>
                  <a:srgbClr val="005A8C"/>
                </a:solidFill>
              </a:rPr>
              <a:t>© 2014 McKesson Corporation</a:t>
            </a:r>
          </a:p>
        </p:txBody>
      </p:sp>
      <p:sp>
        <p:nvSpPr>
          <p:cNvPr id="15" name="Slide Number Placeholder 4"/>
          <p:cNvSpPr>
            <a:spLocks noGrp="1"/>
          </p:cNvSpPr>
          <p:nvPr>
            <p:ph type="sldNum" sz="quarter" idx="4"/>
          </p:nvPr>
        </p:nvSpPr>
        <p:spPr>
          <a:xfrm>
            <a:off x="219075" y="6492875"/>
            <a:ext cx="431800" cy="365125"/>
          </a:xfrm>
          <a:prstGeom prst="rect">
            <a:avLst/>
          </a:prstGeom>
        </p:spPr>
        <p:txBody>
          <a:bodyPr vert="horz" lIns="0" tIns="0" rIns="0" bIns="0" rtlCol="0" anchor="ctr"/>
          <a:lstStyle>
            <a:lvl1pPr>
              <a:defRPr lang="en-US" sz="900" baseline="0" smtClean="0">
                <a:solidFill>
                  <a:schemeClr val="accent2"/>
                </a:solidFill>
                <a:latin typeface="Arial" pitchFamily="34" charset="0"/>
                <a:cs typeface="Arial" pitchFamily="34" charset="0"/>
              </a:defRPr>
            </a:lvl1pPr>
          </a:lstStyle>
          <a:p>
            <a:pPr fontAlgn="base">
              <a:spcBef>
                <a:spcPct val="0"/>
              </a:spcBef>
              <a:spcAft>
                <a:spcPct val="0"/>
              </a:spcAft>
              <a:defRPr/>
            </a:pPr>
            <a:fld id="{EB6981C6-C16F-49D2-B56A-894C18F0FA9A}" type="slidenum">
              <a:rPr lang="en-US" smtClean="0"/>
              <a:pPr fontAlgn="base">
                <a:spcBef>
                  <a:spcPct val="0"/>
                </a:spcBef>
                <a:spcAft>
                  <a:spcPct val="0"/>
                </a:spcAft>
                <a:defRPr/>
              </a:pPr>
              <a:t>‹#›</a:t>
            </a:fld>
            <a:endParaRPr lang="en-US" dirty="0"/>
          </a:p>
        </p:txBody>
      </p:sp>
      <p:sp>
        <p:nvSpPr>
          <p:cNvPr id="17" name="Text Placeholder 16"/>
          <p:cNvSpPr>
            <a:spLocks noGrp="1"/>
          </p:cNvSpPr>
          <p:nvPr>
            <p:ph type="body" idx="1"/>
          </p:nvPr>
        </p:nvSpPr>
        <p:spPr>
          <a:xfrm>
            <a:off x="219075" y="1736725"/>
            <a:ext cx="8710613" cy="4713288"/>
          </a:xfrm>
          <a:prstGeom prst="rect">
            <a:avLst/>
          </a:prstGeom>
        </p:spPr>
        <p:txBody>
          <a:bodyPr vert="horz" lIns="0" tIns="91440" rIns="91440" bIns="45720" rtlCol="0">
            <a:normAutofit/>
          </a:bodyPr>
          <a:lstStyle/>
          <a:p>
            <a:pPr lvl="0"/>
            <a:r>
              <a:rPr lang="en-US" dirty="0" smtClean="0"/>
              <a:t>Click to edit Master text styles</a:t>
            </a:r>
          </a:p>
          <a:p>
            <a:pPr lvl="1"/>
            <a:r>
              <a:rPr lang="en-US" dirty="0" smtClean="0"/>
              <a:t>Second level</a:t>
            </a:r>
          </a:p>
          <a:p>
            <a:pPr lvl="2"/>
            <a:r>
              <a:rPr lang="en-US" dirty="0" smtClean="0"/>
              <a:t>Third</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219075" y="530352"/>
            <a:ext cx="87058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mck_logo_rgb_pos.png"/>
          <p:cNvPicPr>
            <a:picLocks noChangeAspect="1"/>
          </p:cNvPicPr>
          <p:nvPr/>
        </p:nvPicPr>
        <p:blipFill>
          <a:blip r:embed="rId35" cstate="email">
            <a:extLst>
              <a:ext uri="{28A0092B-C50C-407E-A947-70E740481C1C}">
                <a14:useLocalDpi xmlns="" xmlns:a14="http://schemas.microsoft.com/office/drawing/2010/main"/>
              </a:ext>
            </a:extLst>
          </a:blip>
          <a:stretch>
            <a:fillRect/>
          </a:stretch>
        </p:blipFill>
        <p:spPr>
          <a:xfrm>
            <a:off x="7772400" y="256032"/>
            <a:ext cx="1152144" cy="157460"/>
          </a:xfrm>
          <a:prstGeom prst="rect">
            <a:avLst/>
          </a:prstGeom>
        </p:spPr>
      </p:pic>
    </p:spTree>
    <p:extLst>
      <p:ext uri="{BB962C8B-B14F-4D97-AF65-F5344CB8AC3E}">
        <p14:creationId xmlns="" xmlns:p14="http://schemas.microsoft.com/office/powerpoint/2010/main" val="294320491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 id="2147484039" r:id="rId18"/>
    <p:sldLayoutId id="2147484040" r:id="rId19"/>
    <p:sldLayoutId id="2147484041" r:id="rId20"/>
    <p:sldLayoutId id="2147484042" r:id="rId21"/>
    <p:sldLayoutId id="2147484043" r:id="rId22"/>
    <p:sldLayoutId id="2147484044" r:id="rId23"/>
    <p:sldLayoutId id="2147484045" r:id="rId24"/>
    <p:sldLayoutId id="2147484046" r:id="rId25"/>
    <p:sldLayoutId id="2147484047" r:id="rId26"/>
    <p:sldLayoutId id="2147484048" r:id="rId27"/>
    <p:sldLayoutId id="2147484049" r:id="rId28"/>
    <p:sldLayoutId id="2147484050" r:id="rId29"/>
    <p:sldLayoutId id="2147484051" r:id="rId30"/>
    <p:sldLayoutId id="2147484052" r:id="rId31"/>
    <p:sldLayoutId id="2147484053" r:id="rId32"/>
    <p:sldLayoutId id="2147484054" r:id="rId33"/>
  </p:sldLayoutIdLst>
  <p:transition>
    <p:fade/>
  </p:transition>
  <p:timing>
    <p:tnLst>
      <p:par>
        <p:cTn id="1" dur="indefinite" restart="never" nodeType="tmRoot"/>
      </p:par>
    </p:tnLst>
  </p:timing>
  <p:hf hdr="0" dt="0"/>
  <p:txStyles>
    <p:titleStyle>
      <a:lvl1pPr algn="l" defTabSz="914400" rtl="0" eaLnBrk="1" latinLnBrk="0" hangingPunct="1">
        <a:lnSpc>
          <a:spcPct val="300000"/>
        </a:lnSpc>
        <a:spcBef>
          <a:spcPct val="0"/>
        </a:spcBef>
        <a:buNone/>
        <a:defRPr lang="en-US" sz="3200" kern="1200" baseline="0" smtClean="0">
          <a:solidFill>
            <a:schemeClr val="accent2"/>
          </a:solidFill>
          <a:latin typeface="Arial" pitchFamily="34" charset="0"/>
          <a:ea typeface="+mj-ea"/>
          <a:cs typeface="Arial" pitchFamily="34" charset="0"/>
        </a:defRPr>
      </a:lvl1pPr>
    </p:titleStyle>
    <p:bodyStyle>
      <a:lvl1pPr marL="228600" indent="-228600" algn="l" defTabSz="914400" rtl="0" eaLnBrk="1" latinLnBrk="0" hangingPunct="1">
        <a:lnSpc>
          <a:spcPct val="85000"/>
        </a:lnSpc>
        <a:spcBef>
          <a:spcPts val="0"/>
        </a:spcBef>
        <a:spcAft>
          <a:spcPts val="1200"/>
        </a:spcAft>
        <a:buClr>
          <a:schemeClr val="accent2"/>
        </a:buClr>
        <a:buSzPct val="120000"/>
        <a:buFont typeface="Arial" pitchFamily="34" charset="0"/>
        <a:buChar char="•"/>
        <a:defRPr lang="en-US" sz="2200" kern="1200" baseline="0" dirty="0" smtClean="0">
          <a:solidFill>
            <a:schemeClr val="accent2"/>
          </a:solidFill>
          <a:latin typeface="Arial" pitchFamily="34" charset="0"/>
          <a:ea typeface="+mn-ea"/>
          <a:cs typeface="Arial" pitchFamily="34" charset="0"/>
        </a:defRPr>
      </a:lvl1pPr>
      <a:lvl2pPr marL="458788" indent="-230188"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defRPr lang="en-US" sz="2000" kern="1200" baseline="0" dirty="0" smtClean="0">
          <a:solidFill>
            <a:schemeClr val="tx1">
              <a:lumMod val="75000"/>
              <a:lumOff val="25000"/>
            </a:schemeClr>
          </a:solidFill>
          <a:latin typeface="Arial" pitchFamily="34" charset="0"/>
          <a:ea typeface="+mn-ea"/>
          <a:cs typeface="Arial" pitchFamily="34" charset="0"/>
        </a:defRPr>
      </a:lvl2pPr>
      <a:lvl3pPr marL="685800" indent="-22860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defRPr lang="en-US" sz="1800" kern="1200" baseline="0" dirty="0" smtClean="0">
          <a:solidFill>
            <a:schemeClr val="tx1">
              <a:lumMod val="75000"/>
              <a:lumOff val="25000"/>
            </a:schemeClr>
          </a:solidFill>
          <a:latin typeface="Arial" pitchFamily="34" charset="0"/>
          <a:ea typeface="+mn-ea"/>
          <a:cs typeface="Arial" pitchFamily="34" charset="0"/>
        </a:defRPr>
      </a:lvl3pPr>
      <a:lvl4pPr marL="914400" indent="-228600" algn="l" defTabSz="914400" rtl="0" eaLnBrk="1" latinLnBrk="0" hangingPunct="1">
        <a:lnSpc>
          <a:spcPct val="85000"/>
        </a:lnSpc>
        <a:spcBef>
          <a:spcPts val="0"/>
        </a:spcBef>
        <a:spcAft>
          <a:spcPts val="1200"/>
        </a:spcAft>
        <a:buClr>
          <a:schemeClr val="tx1">
            <a:lumMod val="75000"/>
            <a:lumOff val="25000"/>
          </a:schemeClr>
        </a:buClr>
        <a:buFont typeface="Arial" pitchFamily="34" charset="0"/>
        <a:buChar char="–"/>
        <a:defRPr lang="en-US" sz="1600" kern="1200" baseline="0" dirty="0" smtClean="0">
          <a:solidFill>
            <a:schemeClr val="tx1">
              <a:lumMod val="75000"/>
              <a:lumOff val="25000"/>
            </a:schemeClr>
          </a:solidFill>
          <a:latin typeface="Arial" pitchFamily="34" charset="0"/>
          <a:ea typeface="+mn-ea"/>
          <a:cs typeface="Arial" pitchFamily="34" charset="0"/>
        </a:defRPr>
      </a:lvl4pPr>
      <a:lvl5pPr marL="1143000" indent="-228600" algn="l" defTabSz="914400" rtl="0" eaLnBrk="1" latinLnBrk="0" hangingPunct="1">
        <a:lnSpc>
          <a:spcPct val="85000"/>
        </a:lnSpc>
        <a:spcBef>
          <a:spcPts val="0"/>
        </a:spcBef>
        <a:spcAft>
          <a:spcPts val="1200"/>
        </a:spcAft>
        <a:buClr>
          <a:schemeClr val="tx1">
            <a:lumMod val="75000"/>
            <a:lumOff val="25000"/>
          </a:schemeClr>
        </a:buClr>
        <a:buFont typeface="Calibri" pitchFamily="34" charset="0"/>
        <a:buChar char="–"/>
        <a:defRPr lang="en-US" sz="1400" kern="1200" dirty="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powerpoint-header.png"/>
          <p:cNvPicPr>
            <a:picLocks noChangeAspect="1"/>
          </p:cNvPicPr>
          <p:nvPr userDrawn="1"/>
        </p:nvPicPr>
        <p:blipFill>
          <a:blip r:embed="rId15" cstate="print"/>
          <a:stretch>
            <a:fillRect/>
          </a:stretch>
        </p:blipFill>
        <p:spPr>
          <a:xfrm>
            <a:off x="0" y="0"/>
            <a:ext cx="9144000" cy="548640"/>
          </a:xfrm>
          <a:prstGeom prst="rect">
            <a:avLst/>
          </a:prstGeom>
        </p:spPr>
      </p:pic>
      <p:sp>
        <p:nvSpPr>
          <p:cNvPr id="3" name="Text Placeholder 2"/>
          <p:cNvSpPr>
            <a:spLocks noGrp="1"/>
          </p:cNvSpPr>
          <p:nvPr>
            <p:ph type="body" idx="1"/>
          </p:nvPr>
        </p:nvSpPr>
        <p:spPr>
          <a:xfrm>
            <a:off x="228600" y="1234442"/>
            <a:ext cx="8686800" cy="48917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228600" y="0"/>
            <a:ext cx="8686800" cy="1188720"/>
          </a:xfrm>
          <a:prstGeom prst="rect">
            <a:avLst/>
          </a:prstGeom>
        </p:spPr>
        <p:txBody>
          <a:bodyPr vert="horz" lIns="91440" tIns="0" rIns="91440" bIns="0" rtlCol="0" anchor="b" anchorCtr="0">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Lst>
  <p:hf sldNum="0" hd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9.xml"/><Relationship Id="rId7" Type="http://schemas.openxmlformats.org/officeDocument/2006/relationships/image" Target="../media/image48.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image" Target="../media/image29.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19074" y="3844678"/>
            <a:ext cx="3943852" cy="762000"/>
          </a:xfrm>
        </p:spPr>
        <p:txBody>
          <a:bodyPr/>
          <a:lstStyle/>
          <a:p>
            <a:r>
              <a:rPr lang="en-US" dirty="0" smtClean="0"/>
              <a:t>Mary Beth Navarra-Sirio, RN, MBA</a:t>
            </a:r>
          </a:p>
          <a:p>
            <a:r>
              <a:rPr lang="en-US" dirty="0" smtClean="0"/>
              <a:t>Patient Safety Officer</a:t>
            </a:r>
            <a:endParaRPr lang="en-US" dirty="0"/>
          </a:p>
        </p:txBody>
      </p:sp>
      <p:sp>
        <p:nvSpPr>
          <p:cNvPr id="3" name="Text Placeholder 2"/>
          <p:cNvSpPr>
            <a:spLocks noGrp="1"/>
          </p:cNvSpPr>
          <p:nvPr>
            <p:ph type="body" sz="quarter" idx="17"/>
          </p:nvPr>
        </p:nvSpPr>
        <p:spPr>
          <a:xfrm>
            <a:off x="219075" y="4536444"/>
            <a:ext cx="2690768" cy="628032"/>
          </a:xfrm>
        </p:spPr>
        <p:txBody>
          <a:bodyPr/>
          <a:lstStyle/>
          <a:p>
            <a:fld id="{84A5611C-24D1-4BAC-8617-C9339DA473EC}" type="datetime2">
              <a:rPr lang="en-US"/>
              <a:pPr/>
              <a:t>Thursday, May 01, 2014</a:t>
            </a:fld>
            <a:endParaRPr lang="en-US" dirty="0"/>
          </a:p>
        </p:txBody>
      </p:sp>
      <p:sp>
        <p:nvSpPr>
          <p:cNvPr id="4" name="Title 3"/>
          <p:cNvSpPr>
            <a:spLocks noGrp="1"/>
          </p:cNvSpPr>
          <p:nvPr>
            <p:ph type="title"/>
          </p:nvPr>
        </p:nvSpPr>
        <p:spPr>
          <a:xfrm>
            <a:off x="336884" y="1699366"/>
            <a:ext cx="4665897" cy="1512887"/>
          </a:xfrm>
        </p:spPr>
        <p:txBody>
          <a:bodyPr/>
          <a:lstStyle/>
          <a:p>
            <a:r>
              <a:rPr lang="en-US" dirty="0" smtClean="0"/>
              <a:t/>
            </a:r>
            <a:br>
              <a:rPr lang="en-US" dirty="0" smtClean="0"/>
            </a:br>
            <a:r>
              <a:rPr lang="en-US" sz="2400" dirty="0" smtClean="0"/>
              <a:t>The Center for Patient Safety Research and Practice  </a:t>
            </a:r>
            <a:br>
              <a:rPr lang="en-US" sz="2400" dirty="0" smtClean="0"/>
            </a:br>
            <a:r>
              <a:rPr lang="en-US" sz="2400" dirty="0" smtClean="0"/>
              <a:t>Executive Council</a:t>
            </a:r>
            <a:endParaRPr lang="en-US" sz="2400" dirty="0"/>
          </a:p>
        </p:txBody>
      </p:sp>
    </p:spTree>
    <p:extLst>
      <p:ext uri="{BB962C8B-B14F-4D97-AF65-F5344CB8AC3E}">
        <p14:creationId xmlns="" xmlns:p14="http://schemas.microsoft.com/office/powerpoint/2010/main" val="38609149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erge 37"/>
          <p:cNvSpPr/>
          <p:nvPr/>
        </p:nvSpPr>
        <p:spPr>
          <a:xfrm>
            <a:off x="5181600" y="2879725"/>
            <a:ext cx="2971800" cy="3657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5A8C"/>
              </a:solidFill>
            </a:endParaRPr>
          </a:p>
        </p:txBody>
      </p:sp>
      <p:graphicFrame>
        <p:nvGraphicFramePr>
          <p:cNvPr id="24" name="Diagram 23"/>
          <p:cNvGraphicFramePr/>
          <p:nvPr/>
        </p:nvGraphicFramePr>
        <p:xfrm>
          <a:off x="4572000" y="1325880"/>
          <a:ext cx="4212336"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60" name="Picture 2" descr="Ergonomic computer keyboard"/>
          <p:cNvPicPr>
            <a:picLocks noChangeAspect="1" noChangeArrowheads="1"/>
          </p:cNvPicPr>
          <p:nvPr/>
        </p:nvPicPr>
        <p:blipFill>
          <a:blip r:embed="rId8" cstate="print"/>
          <a:srcRect t="12450" b="25301"/>
          <a:stretch>
            <a:fillRect/>
          </a:stretch>
        </p:blipFill>
        <p:spPr bwMode="auto">
          <a:xfrm rot="525566">
            <a:off x="1127125" y="5224463"/>
            <a:ext cx="3216275" cy="1243012"/>
          </a:xfrm>
          <a:prstGeom prst="rect">
            <a:avLst/>
          </a:prstGeom>
          <a:noFill/>
          <a:ln w="9525">
            <a:noFill/>
            <a:miter lim="800000"/>
            <a:headEnd/>
            <a:tailEnd/>
          </a:ln>
        </p:spPr>
      </p:pic>
      <p:sp>
        <p:nvSpPr>
          <p:cNvPr id="45061" name="Title 1"/>
          <p:cNvSpPr>
            <a:spLocks noGrp="1"/>
          </p:cNvSpPr>
          <p:nvPr>
            <p:ph type="title"/>
          </p:nvPr>
        </p:nvSpPr>
        <p:spPr>
          <a:xfrm>
            <a:off x="228600" y="-25400"/>
            <a:ext cx="8686800" cy="1189038"/>
          </a:xfrm>
        </p:spPr>
        <p:txBody>
          <a:bodyPr/>
          <a:lstStyle/>
          <a:p>
            <a:pPr eaLnBrk="1" hangingPunct="1"/>
            <a:r>
              <a:rPr lang="en-US" dirty="0" smtClean="0"/>
              <a:t>RxSafety Advisor</a:t>
            </a:r>
          </a:p>
        </p:txBody>
      </p:sp>
      <p:pic>
        <p:nvPicPr>
          <p:cNvPr id="45062" name="Picture 4" descr="j0150667"/>
          <p:cNvPicPr>
            <a:picLocks noChangeAspect="1" noChangeArrowheads="1"/>
          </p:cNvPicPr>
          <p:nvPr/>
        </p:nvPicPr>
        <p:blipFill>
          <a:blip r:embed="rId9" cstate="print"/>
          <a:srcRect l="10912" r="18591" b="51025"/>
          <a:stretch>
            <a:fillRect/>
          </a:stretch>
        </p:blipFill>
        <p:spPr bwMode="auto">
          <a:xfrm>
            <a:off x="609600" y="3230563"/>
            <a:ext cx="3363913" cy="2179637"/>
          </a:xfrm>
          <a:prstGeom prst="rect">
            <a:avLst/>
          </a:prstGeom>
          <a:noFill/>
          <a:ln w="9525">
            <a:noFill/>
            <a:miter lim="800000"/>
            <a:headEnd/>
            <a:tailEnd/>
          </a:ln>
        </p:spPr>
      </p:pic>
      <p:sp>
        <p:nvSpPr>
          <p:cNvPr id="10" name="Rectangle 5"/>
          <p:cNvSpPr txBox="1">
            <a:spLocks/>
          </p:cNvSpPr>
          <p:nvPr/>
        </p:nvSpPr>
        <p:spPr>
          <a:xfrm>
            <a:off x="0" y="1219200"/>
            <a:ext cx="4648200" cy="4495800"/>
          </a:xfrm>
          <a:prstGeom prst="rect">
            <a:avLst/>
          </a:prstGeom>
        </p:spPr>
        <p:txBody>
          <a:bodyPr>
            <a:normAutofit/>
          </a:bodyPr>
          <a:lstStyle/>
          <a:p>
            <a:pPr marL="0" lvl="1">
              <a:defRPr/>
            </a:pPr>
            <a:r>
              <a:rPr lang="en-US" sz="1600" b="1" dirty="0">
                <a:solidFill>
                  <a:srgbClr val="005A8C"/>
                </a:solidFill>
              </a:rPr>
              <a:t>What’s monitored?</a:t>
            </a:r>
          </a:p>
          <a:p>
            <a:pPr marL="0" lvl="1">
              <a:defRPr/>
            </a:pPr>
            <a:r>
              <a:rPr lang="en-US" sz="1600" dirty="0">
                <a:solidFill>
                  <a:srgbClr val="005A8C"/>
                </a:solidFill>
              </a:rPr>
              <a:t>Look-alike/Sound-alike </a:t>
            </a:r>
            <a:r>
              <a:rPr lang="en-US" sz="1600" dirty="0" smtClean="0">
                <a:solidFill>
                  <a:srgbClr val="005A8C"/>
                </a:solidFill>
              </a:rPr>
              <a:t>(LASA) as </a:t>
            </a:r>
            <a:r>
              <a:rPr lang="en-US" sz="1600" dirty="0">
                <a:solidFill>
                  <a:srgbClr val="005A8C"/>
                </a:solidFill>
              </a:rPr>
              <a:t>well as drug dosing in pediatrics and geriatrics</a:t>
            </a:r>
            <a:r>
              <a:rPr lang="en-US" sz="1600" dirty="0" smtClean="0">
                <a:solidFill>
                  <a:srgbClr val="005A8C"/>
                </a:solidFill>
              </a:rPr>
              <a:t>. Alerts delivered at the point of dispense in retail pharmacies.</a:t>
            </a:r>
            <a:endParaRPr lang="en-US" sz="1600" dirty="0">
              <a:solidFill>
                <a:srgbClr val="005A8C"/>
              </a:solidFill>
            </a:endParaRPr>
          </a:p>
          <a:p>
            <a:pPr marL="0" lvl="1">
              <a:defRPr/>
            </a:pPr>
            <a:endParaRPr lang="en-US" sz="800" dirty="0">
              <a:solidFill>
                <a:srgbClr val="005A8C"/>
              </a:solidFill>
            </a:endParaRPr>
          </a:p>
          <a:p>
            <a:pPr marL="0" lvl="1">
              <a:defRPr/>
            </a:pPr>
            <a:r>
              <a:rPr lang="en-US" sz="1600" dirty="0">
                <a:solidFill>
                  <a:srgbClr val="005A8C"/>
                </a:solidFill>
              </a:rPr>
              <a:t>Messages occur only when the claims data indicates there is a probable LASA error, therefore, stores average about </a:t>
            </a:r>
            <a:r>
              <a:rPr lang="en-US" sz="1600" dirty="0" smtClean="0">
                <a:solidFill>
                  <a:srgbClr val="005A8C"/>
                </a:solidFill>
              </a:rPr>
              <a:t> </a:t>
            </a:r>
            <a:r>
              <a:rPr lang="en-US" sz="1600" b="1" dirty="0" smtClean="0">
                <a:solidFill>
                  <a:srgbClr val="005A8C"/>
                </a:solidFill>
                <a:cs typeface="Calibri" pitchFamily="34" charset="0"/>
              </a:rPr>
              <a:t>~</a:t>
            </a:r>
            <a:r>
              <a:rPr lang="en-US" sz="1600" b="1" dirty="0">
                <a:solidFill>
                  <a:srgbClr val="005A8C"/>
                </a:solidFill>
                <a:cs typeface="Calibri" pitchFamily="34" charset="0"/>
              </a:rPr>
              <a:t>1.9 invokes/store/day.</a:t>
            </a:r>
            <a:endParaRPr lang="en-US" sz="2000" b="1" dirty="0">
              <a:solidFill>
                <a:srgbClr val="FFFFFF"/>
              </a:solidFill>
              <a:latin typeface="Tahoma" pitchFamily="34" charset="0"/>
            </a:endParaRPr>
          </a:p>
          <a:p>
            <a:pPr marL="0" lvl="1" indent="182880">
              <a:buFont typeface="Arial" charset="0"/>
              <a:buNone/>
              <a:defRPr/>
            </a:pPr>
            <a:endParaRPr lang="en-US" sz="2000" b="1" dirty="0">
              <a:solidFill>
                <a:srgbClr val="FFFFFF"/>
              </a:solidFill>
              <a:latin typeface="Tahoma" pitchFamily="34" charset="0"/>
            </a:endParaRPr>
          </a:p>
          <a:p>
            <a:pPr marL="0" lvl="1" indent="182880">
              <a:buFont typeface="Arial" charset="0"/>
              <a:buNone/>
              <a:defRPr/>
            </a:pPr>
            <a:endParaRPr lang="en-US" sz="2000" b="1" dirty="0">
              <a:solidFill>
                <a:srgbClr val="FFFFFF"/>
              </a:solidFill>
              <a:latin typeface="Tahoma" pitchFamily="34" charset="0"/>
            </a:endParaRPr>
          </a:p>
          <a:p>
            <a:pPr marL="0" lvl="2" indent="182880">
              <a:buFont typeface="Arial" charset="0"/>
              <a:buNone/>
              <a:defRPr/>
            </a:pPr>
            <a:r>
              <a:rPr lang="en-US" sz="1000" b="1" dirty="0">
                <a:solidFill>
                  <a:srgbClr val="FFFFFF"/>
                </a:solidFill>
                <a:latin typeface="Tahoma" pitchFamily="34" charset="0"/>
              </a:rPr>
              <a:t>	</a:t>
            </a:r>
            <a:r>
              <a:rPr lang="en-US" b="1" dirty="0">
                <a:solidFill>
                  <a:srgbClr val="FFFFFF"/>
                </a:solidFill>
                <a:latin typeface="Tahoma" pitchFamily="34" charset="0"/>
              </a:rPr>
              <a:t>~3.7 Million alerts </a:t>
            </a:r>
          </a:p>
          <a:p>
            <a:pPr marL="0" lvl="2" indent="182880">
              <a:buFont typeface="Arial" charset="0"/>
              <a:buNone/>
              <a:defRPr/>
            </a:pPr>
            <a:r>
              <a:rPr lang="en-US" b="1" dirty="0">
                <a:solidFill>
                  <a:srgbClr val="FFFFFF"/>
                </a:solidFill>
                <a:latin typeface="Tahoma" pitchFamily="34" charset="0"/>
              </a:rPr>
              <a:t>	    were sent to </a:t>
            </a:r>
          </a:p>
          <a:p>
            <a:pPr marL="0" lvl="2" indent="182880">
              <a:buFont typeface="Arial" charset="0"/>
              <a:buNone/>
              <a:defRPr/>
            </a:pPr>
            <a:r>
              <a:rPr lang="en-US" b="1" dirty="0">
                <a:solidFill>
                  <a:srgbClr val="FFFFFF"/>
                </a:solidFill>
                <a:latin typeface="Tahoma" pitchFamily="34" charset="0"/>
              </a:rPr>
              <a:t>	 pharmacies to aid</a:t>
            </a:r>
          </a:p>
          <a:p>
            <a:pPr marL="0" lvl="2" indent="182880">
              <a:buFont typeface="Arial" charset="0"/>
              <a:buNone/>
              <a:defRPr/>
            </a:pPr>
            <a:r>
              <a:rPr lang="en-US" b="1" dirty="0">
                <a:solidFill>
                  <a:srgbClr val="FFFFFF"/>
                </a:solidFill>
                <a:latin typeface="Tahoma" pitchFamily="34" charset="0"/>
              </a:rPr>
              <a:t>	in error prevention</a:t>
            </a:r>
          </a:p>
        </p:txBody>
      </p:sp>
      <p:sp>
        <p:nvSpPr>
          <p:cNvPr id="8" name="TextBox 7"/>
          <p:cNvSpPr txBox="1"/>
          <p:nvPr/>
        </p:nvSpPr>
        <p:spPr>
          <a:xfrm>
            <a:off x="7010400" y="6248400"/>
            <a:ext cx="1981200" cy="246221"/>
          </a:xfrm>
          <a:prstGeom prst="rect">
            <a:avLst/>
          </a:prstGeom>
          <a:noFill/>
        </p:spPr>
        <p:txBody>
          <a:bodyPr wrap="square" rtlCol="0">
            <a:spAutoFit/>
          </a:bodyPr>
          <a:lstStyle/>
          <a:p>
            <a:pPr algn="r"/>
            <a:r>
              <a:rPr lang="en-US" sz="1000" dirty="0" smtClean="0">
                <a:solidFill>
                  <a:srgbClr val="005A8C"/>
                </a:solidFill>
              </a:rPr>
              <a:t>Note: Statistics represent Q3 FY14</a:t>
            </a:r>
            <a:endParaRPr lang="en-US" sz="1000" dirty="0">
              <a:solidFill>
                <a:srgbClr val="005A8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NotifyRx</a:t>
            </a:r>
            <a:endParaRPr lang="en-US" dirty="0"/>
          </a:p>
        </p:txBody>
      </p:sp>
      <p:sp>
        <p:nvSpPr>
          <p:cNvPr id="36" name="Text Placeholder 35"/>
          <p:cNvSpPr>
            <a:spLocks noGrp="1"/>
          </p:cNvSpPr>
          <p:nvPr>
            <p:ph type="body" sz="quarter" idx="10"/>
          </p:nvPr>
        </p:nvSpPr>
        <p:spPr/>
        <p:txBody>
          <a:bodyPr>
            <a:normAutofit fontScale="92500"/>
          </a:bodyPr>
          <a:lstStyle/>
          <a:p>
            <a:r>
              <a:rPr lang="en-US" dirty="0" smtClean="0"/>
              <a:t>Just-in-time, “in context” safety messaging at the point of dispense</a:t>
            </a:r>
          </a:p>
          <a:p>
            <a:endParaRPr lang="en-US" dirty="0"/>
          </a:p>
        </p:txBody>
      </p:sp>
      <p:pic>
        <p:nvPicPr>
          <p:cNvPr id="17" name="Picture 40" descr="cloud 1b.png"/>
          <p:cNvPicPr>
            <a:picLocks noChangeAspect="1"/>
          </p:cNvPicPr>
          <p:nvPr/>
        </p:nvPicPr>
        <p:blipFill>
          <a:blip r:embed="rId3" cstate="print"/>
          <a:srcRect/>
          <a:stretch>
            <a:fillRect/>
          </a:stretch>
        </p:blipFill>
        <p:spPr bwMode="auto">
          <a:xfrm>
            <a:off x="5119687" y="4308361"/>
            <a:ext cx="1065605" cy="429272"/>
          </a:xfrm>
          <a:prstGeom prst="rect">
            <a:avLst/>
          </a:prstGeom>
          <a:noFill/>
          <a:ln w="9525">
            <a:noFill/>
            <a:miter lim="800000"/>
            <a:headEnd/>
            <a:tailEnd/>
          </a:ln>
        </p:spPr>
      </p:pic>
      <p:sp>
        <p:nvSpPr>
          <p:cNvPr id="18" name="Text Box 2"/>
          <p:cNvSpPr txBox="1">
            <a:spLocks noChangeArrowheads="1"/>
          </p:cNvSpPr>
          <p:nvPr/>
        </p:nvSpPr>
        <p:spPr bwMode="auto">
          <a:xfrm>
            <a:off x="3048000" y="3898786"/>
            <a:ext cx="945380" cy="276999"/>
          </a:xfrm>
          <a:prstGeom prst="rect">
            <a:avLst/>
          </a:prstGeom>
          <a:noFill/>
          <a:ln w="9525">
            <a:noFill/>
            <a:miter lim="800000"/>
            <a:headEnd/>
            <a:tailEnd/>
          </a:ln>
        </p:spPr>
        <p:txBody>
          <a:bodyPr wrap="square">
            <a:spAutoFit/>
          </a:bodyPr>
          <a:lstStyle/>
          <a:p>
            <a:r>
              <a:rPr lang="en-US" sz="1200" b="1" dirty="0">
                <a:solidFill>
                  <a:srgbClr val="005A8C"/>
                </a:solidFill>
                <a:latin typeface="Arial" charset="0"/>
                <a:ea typeface="MS PGothic" pitchFamily="34" charset="-128"/>
              </a:rPr>
              <a:t>Pharmacy</a:t>
            </a:r>
          </a:p>
        </p:txBody>
      </p:sp>
      <p:sp>
        <p:nvSpPr>
          <p:cNvPr id="19" name="Line 5"/>
          <p:cNvSpPr>
            <a:spLocks noChangeShapeType="1"/>
          </p:cNvSpPr>
          <p:nvPr/>
        </p:nvSpPr>
        <p:spPr bwMode="auto">
          <a:xfrm rot="2015251" flipV="1">
            <a:off x="4129288" y="4201531"/>
            <a:ext cx="581790" cy="387860"/>
          </a:xfrm>
          <a:prstGeom prst="line">
            <a:avLst/>
          </a:prstGeom>
          <a:noFill/>
          <a:ln w="76200">
            <a:solidFill>
              <a:srgbClr val="FF6600"/>
            </a:solidFill>
            <a:round/>
            <a:headEnd/>
            <a:tailEnd type="triangle" w="med" len="med"/>
          </a:ln>
        </p:spPr>
        <p:txBody>
          <a:bodyPr wrap="square">
            <a:spAutoFit/>
          </a:bodyPr>
          <a:lstStyle/>
          <a:p>
            <a:endParaRPr lang="en-US" dirty="0">
              <a:solidFill>
                <a:srgbClr val="005A8C"/>
              </a:solidFill>
            </a:endParaRPr>
          </a:p>
        </p:txBody>
      </p:sp>
      <p:sp>
        <p:nvSpPr>
          <p:cNvPr id="20" name="Line 7"/>
          <p:cNvSpPr>
            <a:spLocks noChangeShapeType="1"/>
          </p:cNvSpPr>
          <p:nvPr/>
        </p:nvSpPr>
        <p:spPr bwMode="auto">
          <a:xfrm rot="2015251" flipV="1">
            <a:off x="4205488" y="4430131"/>
            <a:ext cx="581790" cy="387860"/>
          </a:xfrm>
          <a:prstGeom prst="line">
            <a:avLst/>
          </a:prstGeom>
          <a:noFill/>
          <a:ln w="76200">
            <a:solidFill>
              <a:schemeClr val="tx2">
                <a:lumMod val="75000"/>
              </a:schemeClr>
            </a:solidFill>
            <a:round/>
            <a:headEnd type="triangle" w="med" len="med"/>
            <a:tailEnd/>
          </a:ln>
        </p:spPr>
        <p:txBody>
          <a:bodyPr wrap="square">
            <a:spAutoFit/>
          </a:bodyPr>
          <a:lstStyle/>
          <a:p>
            <a:pPr>
              <a:defRPr/>
            </a:pPr>
            <a:endParaRPr lang="en-US" dirty="0">
              <a:solidFill>
                <a:srgbClr val="005A8C"/>
              </a:solidFill>
            </a:endParaRPr>
          </a:p>
        </p:txBody>
      </p:sp>
      <p:sp>
        <p:nvSpPr>
          <p:cNvPr id="21" name="Line 16"/>
          <p:cNvSpPr>
            <a:spLocks noChangeShapeType="1"/>
          </p:cNvSpPr>
          <p:nvPr/>
        </p:nvSpPr>
        <p:spPr bwMode="auto">
          <a:xfrm rot="2015251">
            <a:off x="2597541" y="4251026"/>
            <a:ext cx="403020" cy="17171"/>
          </a:xfrm>
          <a:prstGeom prst="line">
            <a:avLst/>
          </a:prstGeom>
          <a:noFill/>
          <a:ln w="76200">
            <a:solidFill>
              <a:srgbClr val="FF6600"/>
            </a:solidFill>
            <a:round/>
            <a:headEnd/>
            <a:tailEnd type="triangle" w="med" len="med"/>
          </a:ln>
        </p:spPr>
        <p:txBody>
          <a:bodyPr wrap="square">
            <a:spAutoFit/>
          </a:bodyPr>
          <a:lstStyle/>
          <a:p>
            <a:endParaRPr lang="en-US" dirty="0">
              <a:solidFill>
                <a:srgbClr val="005A8C"/>
              </a:solidFill>
            </a:endParaRPr>
          </a:p>
        </p:txBody>
      </p:sp>
      <p:sp>
        <p:nvSpPr>
          <p:cNvPr id="22" name="Line 17"/>
          <p:cNvSpPr>
            <a:spLocks noChangeShapeType="1"/>
          </p:cNvSpPr>
          <p:nvPr/>
        </p:nvSpPr>
        <p:spPr bwMode="auto">
          <a:xfrm rot="2015251" flipV="1">
            <a:off x="2752761" y="4612857"/>
            <a:ext cx="94945" cy="422202"/>
          </a:xfrm>
          <a:prstGeom prst="line">
            <a:avLst/>
          </a:prstGeom>
          <a:noFill/>
          <a:ln w="76200">
            <a:solidFill>
              <a:schemeClr val="tx2">
                <a:lumMod val="75000"/>
              </a:schemeClr>
            </a:solidFill>
            <a:round/>
            <a:headEnd type="triangle" w="med" len="med"/>
            <a:tailEnd/>
          </a:ln>
        </p:spPr>
        <p:txBody>
          <a:bodyPr wrap="square">
            <a:spAutoFit/>
          </a:bodyPr>
          <a:lstStyle/>
          <a:p>
            <a:pPr>
              <a:defRPr/>
            </a:pPr>
            <a:endParaRPr lang="en-US" dirty="0">
              <a:solidFill>
                <a:srgbClr val="005A8C"/>
              </a:solidFill>
            </a:endParaRPr>
          </a:p>
        </p:txBody>
      </p:sp>
      <p:pic>
        <p:nvPicPr>
          <p:cNvPr id="23" name="Picture 39" descr="icons-08.png"/>
          <p:cNvPicPr>
            <a:picLocks noChangeAspect="1"/>
          </p:cNvPicPr>
          <p:nvPr/>
        </p:nvPicPr>
        <p:blipFill>
          <a:blip r:embed="rId4" cstate="print"/>
          <a:srcRect/>
          <a:stretch>
            <a:fillRect/>
          </a:stretch>
        </p:blipFill>
        <p:spPr bwMode="auto">
          <a:xfrm>
            <a:off x="3200504" y="4203585"/>
            <a:ext cx="640373" cy="683805"/>
          </a:xfrm>
          <a:prstGeom prst="rect">
            <a:avLst/>
          </a:prstGeom>
          <a:noFill/>
          <a:ln w="9525">
            <a:noFill/>
            <a:miter lim="800000"/>
            <a:headEnd/>
            <a:tailEnd/>
          </a:ln>
        </p:spPr>
      </p:pic>
      <p:pic>
        <p:nvPicPr>
          <p:cNvPr id="24" name="Picture 41" descr="icons-06.png"/>
          <p:cNvPicPr>
            <a:picLocks noChangeAspect="1"/>
          </p:cNvPicPr>
          <p:nvPr/>
        </p:nvPicPr>
        <p:blipFill>
          <a:blip r:embed="rId5" cstate="print"/>
          <a:srcRect/>
          <a:stretch>
            <a:fillRect/>
          </a:stretch>
        </p:blipFill>
        <p:spPr bwMode="auto">
          <a:xfrm>
            <a:off x="1755819" y="3766383"/>
            <a:ext cx="742389" cy="812082"/>
          </a:xfrm>
          <a:prstGeom prst="rect">
            <a:avLst/>
          </a:prstGeom>
          <a:noFill/>
          <a:ln w="9525">
            <a:noFill/>
            <a:miter lim="800000"/>
            <a:headEnd/>
            <a:tailEnd/>
          </a:ln>
        </p:spPr>
      </p:pic>
      <p:pic>
        <p:nvPicPr>
          <p:cNvPr id="25" name="Picture 42" descr="3 pills.png"/>
          <p:cNvPicPr>
            <a:picLocks noChangeAspect="1"/>
          </p:cNvPicPr>
          <p:nvPr/>
        </p:nvPicPr>
        <p:blipFill>
          <a:blip r:embed="rId6" cstate="print"/>
          <a:srcRect/>
          <a:stretch>
            <a:fillRect/>
          </a:stretch>
        </p:blipFill>
        <p:spPr bwMode="auto">
          <a:xfrm>
            <a:off x="1752600" y="4800600"/>
            <a:ext cx="871675" cy="752489"/>
          </a:xfrm>
          <a:prstGeom prst="rect">
            <a:avLst/>
          </a:prstGeom>
          <a:noFill/>
          <a:ln w="9525">
            <a:noFill/>
            <a:miter lim="800000"/>
            <a:headEnd/>
            <a:tailEnd/>
          </a:ln>
        </p:spPr>
      </p:pic>
      <p:pic>
        <p:nvPicPr>
          <p:cNvPr id="26" name="Picture 34" descr="RelayHealthLogoFinal_NoTagline"/>
          <p:cNvPicPr>
            <a:picLocks noChangeAspect="1" noChangeArrowheads="1"/>
          </p:cNvPicPr>
          <p:nvPr/>
        </p:nvPicPr>
        <p:blipFill>
          <a:blip r:embed="rId7" cstate="print"/>
          <a:srcRect/>
          <a:stretch>
            <a:fillRect/>
          </a:stretch>
        </p:blipFill>
        <p:spPr bwMode="auto">
          <a:xfrm>
            <a:off x="5105400" y="4432185"/>
            <a:ext cx="1076718" cy="323217"/>
          </a:xfrm>
          <a:prstGeom prst="rect">
            <a:avLst/>
          </a:prstGeom>
          <a:noFill/>
          <a:ln w="9525">
            <a:noFill/>
            <a:miter lim="800000"/>
            <a:headEnd/>
            <a:tailEnd/>
          </a:ln>
        </p:spPr>
      </p:pic>
      <p:pic>
        <p:nvPicPr>
          <p:cNvPr id="27" name="Picture 13"/>
          <p:cNvPicPr>
            <a:picLocks noChangeAspect="1" noChangeArrowheads="1"/>
          </p:cNvPicPr>
          <p:nvPr/>
        </p:nvPicPr>
        <p:blipFill>
          <a:blip r:embed="rId8" cstate="print"/>
          <a:srcRect/>
          <a:stretch>
            <a:fillRect/>
          </a:stretch>
        </p:blipFill>
        <p:spPr bwMode="auto">
          <a:xfrm>
            <a:off x="5305425" y="3590910"/>
            <a:ext cx="666750" cy="597044"/>
          </a:xfrm>
          <a:prstGeom prst="rect">
            <a:avLst/>
          </a:prstGeom>
          <a:noFill/>
          <a:ln w="9525">
            <a:noFill/>
            <a:miter lim="800000"/>
            <a:headEnd/>
            <a:tailEnd/>
          </a:ln>
        </p:spPr>
      </p:pic>
      <p:sp>
        <p:nvSpPr>
          <p:cNvPr id="28" name="Text Box 2"/>
          <p:cNvSpPr txBox="1">
            <a:spLocks noChangeArrowheads="1"/>
          </p:cNvSpPr>
          <p:nvPr/>
        </p:nvSpPr>
        <p:spPr bwMode="auto">
          <a:xfrm>
            <a:off x="4876800" y="3352800"/>
            <a:ext cx="1524000" cy="276999"/>
          </a:xfrm>
          <a:prstGeom prst="rect">
            <a:avLst/>
          </a:prstGeom>
          <a:noFill/>
          <a:ln w="9525">
            <a:noFill/>
            <a:miter lim="800000"/>
            <a:headEnd/>
            <a:tailEnd/>
          </a:ln>
        </p:spPr>
        <p:txBody>
          <a:bodyPr wrap="square">
            <a:spAutoFit/>
          </a:bodyPr>
          <a:lstStyle/>
          <a:p>
            <a:r>
              <a:rPr lang="en-US" sz="1200" b="1" dirty="0" smtClean="0">
                <a:solidFill>
                  <a:srgbClr val="005A8C"/>
                </a:solidFill>
                <a:latin typeface="Arial" charset="0"/>
                <a:ea typeface="MS PGothic" pitchFamily="34" charset="-128"/>
              </a:rPr>
              <a:t>NotifyRx Message</a:t>
            </a:r>
            <a:endParaRPr lang="en-US" sz="1200" b="1" dirty="0">
              <a:solidFill>
                <a:srgbClr val="005A8C"/>
              </a:solidFill>
              <a:latin typeface="Arial" charset="0"/>
              <a:ea typeface="MS PGothic" pitchFamily="34" charset="-128"/>
            </a:endParaRPr>
          </a:p>
        </p:txBody>
      </p:sp>
      <p:sp>
        <p:nvSpPr>
          <p:cNvPr id="29" name="Rounded Rectangle 28"/>
          <p:cNvSpPr/>
          <p:nvPr/>
        </p:nvSpPr>
        <p:spPr>
          <a:xfrm>
            <a:off x="6400800" y="3352800"/>
            <a:ext cx="2209800" cy="1597154"/>
          </a:xfrm>
          <a:prstGeom prst="roundRect">
            <a:avLst/>
          </a:prstGeom>
          <a:solidFill>
            <a:schemeClr val="dk1">
              <a:alpha val="36000"/>
            </a:schemeClr>
          </a:solidFill>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b="1" u="sng" dirty="0" smtClean="0">
                <a:solidFill>
                  <a:srgbClr val="005A8C">
                    <a:lumMod val="75000"/>
                  </a:srgbClr>
                </a:solidFill>
              </a:rPr>
              <a:t>Hold for Override</a:t>
            </a:r>
            <a:endParaRPr lang="en-US" b="1" u="sng" dirty="0">
              <a:solidFill>
                <a:srgbClr val="005A8C">
                  <a:lumMod val="75000"/>
                </a:srgbClr>
              </a:solidFill>
            </a:endParaRPr>
          </a:p>
        </p:txBody>
      </p:sp>
      <p:sp>
        <p:nvSpPr>
          <p:cNvPr id="30" name="Text Box 4"/>
          <p:cNvSpPr txBox="1">
            <a:spLocks noChangeArrowheads="1"/>
          </p:cNvSpPr>
          <p:nvPr/>
        </p:nvSpPr>
        <p:spPr bwMode="auto">
          <a:xfrm>
            <a:off x="7620000" y="3883154"/>
            <a:ext cx="640580" cy="276999"/>
          </a:xfrm>
          <a:prstGeom prst="rect">
            <a:avLst/>
          </a:prstGeom>
          <a:noFill/>
          <a:ln w="9525">
            <a:noFill/>
            <a:miter lim="800000"/>
            <a:headEnd/>
            <a:tailEnd/>
          </a:ln>
        </p:spPr>
        <p:txBody>
          <a:bodyPr wrap="square">
            <a:spAutoFit/>
          </a:bodyPr>
          <a:lstStyle/>
          <a:p>
            <a:r>
              <a:rPr lang="en-US" sz="1200" b="1" dirty="0" smtClean="0">
                <a:solidFill>
                  <a:srgbClr val="005A8C"/>
                </a:solidFill>
                <a:latin typeface="Arial" charset="0"/>
                <a:ea typeface="MS PGothic" pitchFamily="34" charset="-128"/>
              </a:rPr>
              <a:t>Payer</a:t>
            </a:r>
            <a:endParaRPr lang="en-US" sz="1200" b="1" dirty="0">
              <a:solidFill>
                <a:srgbClr val="005A8C"/>
              </a:solidFill>
              <a:latin typeface="Arial" charset="0"/>
              <a:ea typeface="MS PGothic" pitchFamily="34" charset="-128"/>
            </a:endParaRPr>
          </a:p>
        </p:txBody>
      </p:sp>
      <p:sp>
        <p:nvSpPr>
          <p:cNvPr id="31" name="Line 6"/>
          <p:cNvSpPr>
            <a:spLocks noChangeShapeType="1"/>
          </p:cNvSpPr>
          <p:nvPr/>
        </p:nvSpPr>
        <p:spPr bwMode="auto">
          <a:xfrm rot="2021107" flipV="1">
            <a:off x="6660828" y="4171480"/>
            <a:ext cx="581790" cy="387860"/>
          </a:xfrm>
          <a:prstGeom prst="line">
            <a:avLst/>
          </a:prstGeom>
          <a:noFill/>
          <a:ln w="76200">
            <a:solidFill>
              <a:srgbClr val="FF6600"/>
            </a:solidFill>
            <a:round/>
            <a:headEnd/>
            <a:tailEnd type="triangle" w="med" len="med"/>
          </a:ln>
        </p:spPr>
        <p:txBody>
          <a:bodyPr wrap="square">
            <a:spAutoFit/>
          </a:bodyPr>
          <a:lstStyle/>
          <a:p>
            <a:endParaRPr lang="en-US" dirty="0">
              <a:solidFill>
                <a:srgbClr val="005A8C"/>
              </a:solidFill>
            </a:endParaRPr>
          </a:p>
        </p:txBody>
      </p:sp>
      <p:sp>
        <p:nvSpPr>
          <p:cNvPr id="32" name="Line 8"/>
          <p:cNvSpPr>
            <a:spLocks noChangeShapeType="1"/>
          </p:cNvSpPr>
          <p:nvPr/>
        </p:nvSpPr>
        <p:spPr bwMode="auto">
          <a:xfrm rot="2021107" flipV="1">
            <a:off x="6737028" y="4400080"/>
            <a:ext cx="581790" cy="387860"/>
          </a:xfrm>
          <a:prstGeom prst="line">
            <a:avLst/>
          </a:prstGeom>
          <a:noFill/>
          <a:ln w="76200">
            <a:solidFill>
              <a:schemeClr val="tx2">
                <a:lumMod val="75000"/>
              </a:schemeClr>
            </a:solidFill>
            <a:round/>
            <a:headEnd type="triangle" w="med" len="med"/>
            <a:tailEnd/>
          </a:ln>
        </p:spPr>
        <p:txBody>
          <a:bodyPr wrap="square">
            <a:spAutoFit/>
          </a:bodyPr>
          <a:lstStyle/>
          <a:p>
            <a:pPr>
              <a:defRPr/>
            </a:pPr>
            <a:endParaRPr lang="en-US" dirty="0">
              <a:solidFill>
                <a:srgbClr val="005A8C"/>
              </a:solidFill>
            </a:endParaRPr>
          </a:p>
        </p:txBody>
      </p:sp>
      <p:pic>
        <p:nvPicPr>
          <p:cNvPr id="33" name="Picture 40" descr="icons-01.png"/>
          <p:cNvPicPr>
            <a:picLocks noChangeAspect="1"/>
          </p:cNvPicPr>
          <p:nvPr/>
        </p:nvPicPr>
        <p:blipFill>
          <a:blip r:embed="rId9" cstate="print"/>
          <a:srcRect/>
          <a:stretch>
            <a:fillRect/>
          </a:stretch>
        </p:blipFill>
        <p:spPr bwMode="auto">
          <a:xfrm>
            <a:off x="7663743" y="4029433"/>
            <a:ext cx="553094" cy="806866"/>
          </a:xfrm>
          <a:prstGeom prst="rect">
            <a:avLst/>
          </a:prstGeom>
          <a:noFill/>
          <a:ln w="9525">
            <a:noFill/>
            <a:miter lim="800000"/>
            <a:headEnd/>
            <a:tailEnd/>
          </a:ln>
        </p:spPr>
      </p:pic>
      <p:sp>
        <p:nvSpPr>
          <p:cNvPr id="34" name="TextBox 33"/>
          <p:cNvSpPr txBox="1"/>
          <p:nvPr/>
        </p:nvSpPr>
        <p:spPr>
          <a:xfrm>
            <a:off x="304800" y="1905000"/>
            <a:ext cx="5486400" cy="1200329"/>
          </a:xfrm>
          <a:prstGeom prst="rect">
            <a:avLst/>
          </a:prstGeom>
          <a:noFill/>
          <a:ln>
            <a:solidFill>
              <a:schemeClr val="tx1"/>
            </a:solidFill>
          </a:ln>
        </p:spPr>
        <p:txBody>
          <a:bodyPr wrap="square" rtlCol="0">
            <a:spAutoFit/>
          </a:bodyPr>
          <a:lstStyle/>
          <a:p>
            <a:r>
              <a:rPr lang="en-US" u="sng" dirty="0" smtClean="0">
                <a:solidFill>
                  <a:srgbClr val="005A8C"/>
                </a:solidFill>
              </a:rPr>
              <a:t>Safety notifications delivered at the point of dispense:</a:t>
            </a:r>
          </a:p>
          <a:p>
            <a:pPr>
              <a:buFont typeface="Arial" pitchFamily="34" charset="0"/>
              <a:buChar char="•"/>
            </a:pPr>
            <a:r>
              <a:rPr lang="en-US" dirty="0" smtClean="0">
                <a:solidFill>
                  <a:srgbClr val="005A8C"/>
                </a:solidFill>
              </a:rPr>
              <a:t> Discontinued medications</a:t>
            </a:r>
          </a:p>
          <a:p>
            <a:pPr>
              <a:buFont typeface="Arial" pitchFamily="34" charset="0"/>
              <a:buChar char="•"/>
            </a:pPr>
            <a:r>
              <a:rPr lang="en-US" dirty="0" smtClean="0">
                <a:solidFill>
                  <a:srgbClr val="005A8C"/>
                </a:solidFill>
              </a:rPr>
              <a:t> FDA warnings</a:t>
            </a:r>
          </a:p>
          <a:p>
            <a:pPr>
              <a:buFont typeface="Arial" pitchFamily="34" charset="0"/>
              <a:buChar char="•"/>
            </a:pPr>
            <a:r>
              <a:rPr lang="en-US" dirty="0" smtClean="0">
                <a:solidFill>
                  <a:srgbClr val="005A8C"/>
                </a:solidFill>
              </a:rPr>
              <a:t> Manufacturer safety alerts</a:t>
            </a:r>
            <a:endParaRPr lang="en-US" dirty="0">
              <a:solidFill>
                <a:srgbClr val="005A8C"/>
              </a:solidFill>
            </a:endParaRPr>
          </a:p>
        </p:txBody>
      </p:sp>
      <p:sp>
        <p:nvSpPr>
          <p:cNvPr id="37" name="Rectangle 36"/>
          <p:cNvSpPr/>
          <p:nvPr/>
        </p:nvSpPr>
        <p:spPr>
          <a:xfrm>
            <a:off x="228600" y="5486400"/>
            <a:ext cx="8686800" cy="923330"/>
          </a:xfrm>
          <a:prstGeom prst="rect">
            <a:avLst/>
          </a:prstGeom>
          <a:ln>
            <a:solidFill>
              <a:schemeClr val="tx1"/>
            </a:solidFill>
          </a:ln>
        </p:spPr>
        <p:txBody>
          <a:bodyPr wrap="square">
            <a:spAutoFit/>
          </a:bodyPr>
          <a:lstStyle/>
          <a:p>
            <a:pPr marL="342900" lvl="1" indent="-342900" algn="ctr"/>
            <a:r>
              <a:rPr lang="en-US" u="sng" dirty="0" smtClean="0">
                <a:solidFill>
                  <a:srgbClr val="005A8C"/>
                </a:solidFill>
              </a:rPr>
              <a:t>Sample Message</a:t>
            </a:r>
          </a:p>
          <a:p>
            <a:pPr marL="342900" lvl="1" indent="-342900" algn="ctr"/>
            <a:r>
              <a:rPr lang="en-US" dirty="0" smtClean="0">
                <a:solidFill>
                  <a:srgbClr val="005A8C"/>
                </a:solidFill>
              </a:rPr>
              <a:t>*NRx* [Product] discontinued MM/DD/YYYY; contact prescriber to discuss [New Product]. NDC XXXXX-XXXX-XX. Counsel patient. Override: XXXXXXXXXXX</a:t>
            </a:r>
          </a:p>
        </p:txBody>
      </p:sp>
      <p:sp>
        <p:nvSpPr>
          <p:cNvPr id="38" name="TextBox 37"/>
          <p:cNvSpPr txBox="1"/>
          <p:nvPr/>
        </p:nvSpPr>
        <p:spPr>
          <a:xfrm>
            <a:off x="6248400" y="2209800"/>
            <a:ext cx="2590800" cy="923330"/>
          </a:xfrm>
          <a:prstGeom prst="rect">
            <a:avLst/>
          </a:prstGeom>
          <a:noFill/>
          <a:ln>
            <a:solidFill>
              <a:schemeClr val="tx1"/>
            </a:solidFill>
          </a:ln>
        </p:spPr>
        <p:txBody>
          <a:bodyPr wrap="square" rtlCol="0" anchor="t">
            <a:spAutoFit/>
          </a:bodyPr>
          <a:lstStyle/>
          <a:p>
            <a:pPr algn="ctr"/>
            <a:r>
              <a:rPr lang="en-US" dirty="0" smtClean="0">
                <a:solidFill>
                  <a:srgbClr val="005A8C"/>
                </a:solidFill>
              </a:rPr>
              <a:t>Messages delivered in association with the pharmacy claim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PriorAuthPlus</a:t>
            </a:r>
            <a:endParaRPr lang="en-US" dirty="0"/>
          </a:p>
        </p:txBody>
      </p:sp>
      <p:graphicFrame>
        <p:nvGraphicFramePr>
          <p:cNvPr id="6" name="Chart 5"/>
          <p:cNvGraphicFramePr>
            <a:graphicFrameLocks/>
          </p:cNvGraphicFramePr>
          <p:nvPr/>
        </p:nvGraphicFramePr>
        <p:xfrm>
          <a:off x="1899378" y="4288403"/>
          <a:ext cx="3956398" cy="2569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524000" y="1815474"/>
          <a:ext cx="4269365" cy="25717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681" y="2145278"/>
            <a:ext cx="1553766" cy="665080"/>
          </a:xfrm>
          <a:prstGeom prst="rect">
            <a:avLst/>
          </a:prstGeom>
          <a:noFill/>
        </p:spPr>
        <p:txBody>
          <a:bodyPr wrap="square" lIns="64288" tIns="32144" rIns="64288" bIns="32144" rtlCol="0">
            <a:spAutoFit/>
          </a:bodyPr>
          <a:lstStyle/>
          <a:p>
            <a:pPr defTabSz="642882">
              <a:defRPr/>
            </a:pPr>
            <a:r>
              <a:rPr lang="en-US" sz="1300" b="1" kern="0" dirty="0" smtClean="0">
                <a:solidFill>
                  <a:sysClr val="windowText" lastClr="000000"/>
                </a:solidFill>
              </a:rPr>
              <a:t>Offers for PA assistance sent to the pharmacy…</a:t>
            </a:r>
            <a:endParaRPr lang="en-US" sz="1300" b="1" kern="0" dirty="0">
              <a:solidFill>
                <a:sysClr val="windowText" lastClr="000000"/>
              </a:solidFill>
            </a:endParaRPr>
          </a:p>
        </p:txBody>
      </p:sp>
      <p:sp>
        <p:nvSpPr>
          <p:cNvPr id="9" name="TextBox 8"/>
          <p:cNvSpPr txBox="1"/>
          <p:nvPr/>
        </p:nvSpPr>
        <p:spPr>
          <a:xfrm>
            <a:off x="158260" y="4556293"/>
            <a:ext cx="1590805" cy="665080"/>
          </a:xfrm>
          <a:prstGeom prst="rect">
            <a:avLst/>
          </a:prstGeom>
          <a:noFill/>
        </p:spPr>
        <p:txBody>
          <a:bodyPr wrap="square" lIns="64288" tIns="32144" rIns="64288" bIns="32144" rtlCol="0">
            <a:spAutoFit/>
          </a:bodyPr>
          <a:lstStyle/>
          <a:p>
            <a:pPr defTabSz="642882">
              <a:defRPr/>
            </a:pPr>
            <a:r>
              <a:rPr lang="en-US" sz="1300" b="1" kern="0" dirty="0" smtClean="0">
                <a:solidFill>
                  <a:sysClr val="windowText" lastClr="000000"/>
                </a:solidFill>
              </a:rPr>
              <a:t>Facilitated more PA resubmissions from the prescriber…</a:t>
            </a:r>
          </a:p>
        </p:txBody>
      </p:sp>
      <p:sp>
        <p:nvSpPr>
          <p:cNvPr id="10" name="Down Arrow 9"/>
          <p:cNvSpPr/>
          <p:nvPr/>
        </p:nvSpPr>
        <p:spPr>
          <a:xfrm>
            <a:off x="795620" y="3323996"/>
            <a:ext cx="375047" cy="803672"/>
          </a:xfrm>
          <a:prstGeom prst="downArrow">
            <a:avLst/>
          </a:prstGeom>
          <a:ln/>
        </p:spPr>
        <p:style>
          <a:lnRef idx="1">
            <a:schemeClr val="accent1"/>
          </a:lnRef>
          <a:fillRef idx="3">
            <a:schemeClr val="accent1"/>
          </a:fillRef>
          <a:effectRef idx="2">
            <a:schemeClr val="accent1"/>
          </a:effectRef>
          <a:fontRef idx="minor">
            <a:schemeClr val="lt1"/>
          </a:fontRef>
        </p:style>
        <p:txBody>
          <a:bodyPr lIns="64288" tIns="32144" rIns="64288" bIns="32144" rtlCol="0" anchor="ctr"/>
          <a:lstStyle/>
          <a:p>
            <a:pPr defTabSz="642882">
              <a:defRPr/>
            </a:pPr>
            <a:endParaRPr lang="en-US" sz="2000" kern="0" dirty="0">
              <a:solidFill>
                <a:srgbClr val="FFFFFF"/>
              </a:solidFill>
              <a:latin typeface="Arial"/>
              <a:cs typeface="Arial"/>
            </a:endParaRPr>
          </a:p>
        </p:txBody>
      </p:sp>
      <p:sp>
        <p:nvSpPr>
          <p:cNvPr id="11" name="Rounded Rectangle 10"/>
          <p:cNvSpPr/>
          <p:nvPr/>
        </p:nvSpPr>
        <p:spPr>
          <a:xfrm>
            <a:off x="7382555" y="2950935"/>
            <a:ext cx="1578371" cy="2018505"/>
          </a:xfrm>
          <a:prstGeom prst="roundRect">
            <a:avLst/>
          </a:prstGeom>
          <a:ln/>
        </p:spPr>
        <p:style>
          <a:lnRef idx="1">
            <a:schemeClr val="dk1"/>
          </a:lnRef>
          <a:fillRef idx="3">
            <a:schemeClr val="dk1"/>
          </a:fillRef>
          <a:effectRef idx="2">
            <a:schemeClr val="dk1"/>
          </a:effectRef>
          <a:fontRef idx="minor">
            <a:schemeClr val="lt1"/>
          </a:fontRef>
        </p:style>
        <p:txBody>
          <a:bodyPr lIns="64288" tIns="32144" rIns="64288" bIns="32144" rtlCol="0" anchor="ctr" anchorCtr="0"/>
          <a:lstStyle/>
          <a:p>
            <a:pPr algn="ctr" defTabSz="642882">
              <a:defRPr/>
            </a:pPr>
            <a:r>
              <a:rPr lang="en-US" sz="2000" b="1" kern="0" dirty="0" smtClean="0">
                <a:solidFill>
                  <a:srgbClr val="FFFFFF"/>
                </a:solidFill>
                <a:latin typeface="Arial" charset="0"/>
                <a:cs typeface="Arial" charset="0"/>
              </a:rPr>
              <a:t>28,000+ </a:t>
            </a:r>
          </a:p>
          <a:p>
            <a:pPr algn="ctr" defTabSz="642882">
              <a:defRPr/>
            </a:pPr>
            <a:r>
              <a:rPr lang="en-US" sz="1400" b="1" kern="0" dirty="0" smtClean="0">
                <a:solidFill>
                  <a:srgbClr val="FFFFFF"/>
                </a:solidFill>
                <a:latin typeface="Arial" charset="0"/>
                <a:cs typeface="Arial" charset="0"/>
              </a:rPr>
              <a:t>filled Rxs over 8 month period</a:t>
            </a:r>
          </a:p>
        </p:txBody>
      </p:sp>
      <p:sp>
        <p:nvSpPr>
          <p:cNvPr id="12" name="Down Arrow 11"/>
          <p:cNvSpPr/>
          <p:nvPr/>
        </p:nvSpPr>
        <p:spPr>
          <a:xfrm rot="16200000">
            <a:off x="6309161" y="3451344"/>
            <a:ext cx="375047" cy="803672"/>
          </a:xfrm>
          <a:prstGeom prst="downArrow">
            <a:avLst/>
          </a:prstGeom>
          <a:ln/>
        </p:spPr>
        <p:style>
          <a:lnRef idx="1">
            <a:schemeClr val="accent1"/>
          </a:lnRef>
          <a:fillRef idx="3">
            <a:schemeClr val="accent1"/>
          </a:fillRef>
          <a:effectRef idx="2">
            <a:schemeClr val="accent1"/>
          </a:effectRef>
          <a:fontRef idx="minor">
            <a:schemeClr val="lt1"/>
          </a:fontRef>
        </p:style>
        <p:txBody>
          <a:bodyPr lIns="64288" tIns="32144" rIns="64288" bIns="32144" rtlCol="0" anchor="ctr"/>
          <a:lstStyle/>
          <a:p>
            <a:pPr defTabSz="642882">
              <a:defRPr/>
            </a:pPr>
            <a:endParaRPr lang="en-US" sz="2000" kern="0" dirty="0">
              <a:solidFill>
                <a:srgbClr val="FFFFFF"/>
              </a:solidFill>
              <a:latin typeface="Arial"/>
              <a:cs typeface="Arial"/>
            </a:endParaRPr>
          </a:p>
        </p:txBody>
      </p:sp>
      <p:sp>
        <p:nvSpPr>
          <p:cNvPr id="13" name="TextBox 12"/>
          <p:cNvSpPr txBox="1"/>
          <p:nvPr/>
        </p:nvSpPr>
        <p:spPr>
          <a:xfrm>
            <a:off x="5972426" y="4094917"/>
            <a:ext cx="1087676" cy="264971"/>
          </a:xfrm>
          <a:prstGeom prst="rect">
            <a:avLst/>
          </a:prstGeom>
          <a:noFill/>
        </p:spPr>
        <p:txBody>
          <a:bodyPr wrap="square" lIns="64288" tIns="32144" rIns="64288" bIns="32144" rtlCol="0">
            <a:spAutoFit/>
          </a:bodyPr>
          <a:lstStyle/>
          <a:p>
            <a:pPr defTabSz="642882">
              <a:defRPr/>
            </a:pPr>
            <a:r>
              <a:rPr lang="en-US" sz="1300" b="1" kern="0" dirty="0" smtClean="0">
                <a:solidFill>
                  <a:sysClr val="windowText" lastClr="000000"/>
                </a:solidFill>
              </a:rPr>
              <a:t>Resulting in…</a:t>
            </a:r>
          </a:p>
        </p:txBody>
      </p:sp>
      <p:sp>
        <p:nvSpPr>
          <p:cNvPr id="15" name="TextBox 14"/>
          <p:cNvSpPr txBox="1"/>
          <p:nvPr/>
        </p:nvSpPr>
        <p:spPr>
          <a:xfrm>
            <a:off x="2743200" y="1434474"/>
            <a:ext cx="2514600" cy="369332"/>
          </a:xfrm>
          <a:prstGeom prst="rect">
            <a:avLst/>
          </a:prstGeom>
          <a:noFill/>
        </p:spPr>
        <p:txBody>
          <a:bodyPr wrap="square" rtlCol="0">
            <a:spAutoFit/>
          </a:bodyPr>
          <a:lstStyle/>
          <a:p>
            <a:r>
              <a:rPr lang="en-US" dirty="0" smtClean="0">
                <a:solidFill>
                  <a:srgbClr val="005A8C"/>
                </a:solidFill>
              </a:rPr>
              <a:t>Case Study for a GI Drug</a:t>
            </a:r>
            <a:endParaRPr lang="en-US" dirty="0">
              <a:solidFill>
                <a:srgbClr val="005A8C"/>
              </a:solidFill>
            </a:endParaRPr>
          </a:p>
        </p:txBody>
      </p:sp>
      <p:sp>
        <p:nvSpPr>
          <p:cNvPr id="16" name="TextBox 15"/>
          <p:cNvSpPr txBox="1"/>
          <p:nvPr/>
        </p:nvSpPr>
        <p:spPr>
          <a:xfrm>
            <a:off x="152400" y="1143000"/>
            <a:ext cx="8915400" cy="307777"/>
          </a:xfrm>
          <a:prstGeom prst="rect">
            <a:avLst/>
          </a:prstGeom>
          <a:noFill/>
          <a:ln w="28575">
            <a:solidFill>
              <a:schemeClr val="accent1"/>
            </a:solidFill>
          </a:ln>
        </p:spPr>
        <p:txBody>
          <a:bodyPr wrap="square" rtlCol="0">
            <a:spAutoFit/>
          </a:bodyPr>
          <a:lstStyle/>
          <a:p>
            <a:pPr algn="ctr"/>
            <a:r>
              <a:rPr lang="en-US" sz="1400" b="1" dirty="0" smtClean="0">
                <a:solidFill>
                  <a:srgbClr val="005A8C"/>
                </a:solidFill>
              </a:rPr>
              <a:t>Reduce Prescription Abandonment Through Facilitation of Prior Authorization Completion Electronically via Pharmacy</a:t>
            </a:r>
            <a:endParaRPr lang="en-US" sz="1400" b="1" dirty="0">
              <a:solidFill>
                <a:srgbClr val="005A8C"/>
              </a:solidFill>
            </a:endParaRPr>
          </a:p>
        </p:txBody>
      </p:sp>
      <p:sp>
        <p:nvSpPr>
          <p:cNvPr id="14" name="TextBox 13"/>
          <p:cNvSpPr txBox="1"/>
          <p:nvPr/>
        </p:nvSpPr>
        <p:spPr>
          <a:xfrm>
            <a:off x="5943600" y="5181600"/>
            <a:ext cx="2971800" cy="646331"/>
          </a:xfrm>
          <a:prstGeom prst="rect">
            <a:avLst/>
          </a:prstGeom>
          <a:noFill/>
        </p:spPr>
        <p:txBody>
          <a:bodyPr wrap="square" rtlCol="0">
            <a:spAutoFit/>
          </a:bodyPr>
          <a:lstStyle/>
          <a:p>
            <a:pPr algn="ctr"/>
            <a:r>
              <a:rPr lang="en-US" dirty="0" smtClean="0">
                <a:solidFill>
                  <a:srgbClr val="005A8C"/>
                </a:solidFill>
              </a:rPr>
              <a:t>Sustained 3-4x impact on prescription fulfillment</a:t>
            </a:r>
            <a:endParaRPr lang="en-US" dirty="0">
              <a:solidFill>
                <a:srgbClr val="005A8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03013" y="1355914"/>
            <a:ext cx="4332275" cy="1046440"/>
          </a:xfrm>
          <a:prstGeom prst="rect">
            <a:avLst/>
          </a:prstGeom>
          <a:noFill/>
        </p:spPr>
        <p:txBody>
          <a:bodyPr vert="horz" wrap="none" lIns="45720" tIns="45720" rIns="45720" bIns="45720" rtlCol="0" anchor="ctr" anchorCtr="0">
            <a:spAutoFit/>
          </a:bodyPr>
          <a:lstStyle/>
          <a:p>
            <a:pPr marR="0" algn="ctr" defTabSz="914400" rtl="0" eaLnBrk="1" fontAlgn="auto" latinLnBrk="0" hangingPunct="1">
              <a:spcBef>
                <a:spcPts val="0"/>
              </a:spcBef>
              <a:buClr>
                <a:schemeClr val="accent2"/>
              </a:buClr>
              <a:buSzPct val="120000"/>
              <a:tabLst/>
            </a:pPr>
            <a:r>
              <a:rPr kumimoji="0" lang="en-US" sz="3200" b="1" i="0" u="none" strike="noStrike" kern="1200" cap="none" spc="0" normalizeH="0" baseline="0" noProof="0" dirty="0" smtClean="0">
                <a:ln>
                  <a:noFill/>
                </a:ln>
                <a:solidFill>
                  <a:schemeClr val="accent4">
                    <a:lumMod val="75000"/>
                  </a:schemeClr>
                </a:solidFill>
                <a:effectLst/>
                <a:uLnTx/>
                <a:uFillTx/>
                <a:latin typeface="Georgia" pitchFamily="18" charset="0"/>
                <a:cs typeface="Arial" pitchFamily="34" charset="0"/>
              </a:rPr>
              <a:t>Better Health 2020</a:t>
            </a:r>
            <a:r>
              <a:rPr kumimoji="0" lang="en-US" sz="1400" i="0" u="none" strike="noStrike" kern="1200" cap="none" spc="0" normalizeH="0" baseline="80000" noProof="0" dirty="0" smtClean="0">
                <a:ln>
                  <a:noFill/>
                </a:ln>
                <a:solidFill>
                  <a:schemeClr val="accent4">
                    <a:lumMod val="75000"/>
                  </a:schemeClr>
                </a:solidFill>
                <a:effectLst/>
                <a:uLnTx/>
                <a:uFillTx/>
                <a:latin typeface="Georgia" pitchFamily="18" charset="0"/>
                <a:cs typeface="Arial" pitchFamily="34" charset="0"/>
              </a:rPr>
              <a:t>TM</a:t>
            </a:r>
            <a:endParaRPr kumimoji="0" lang="en-US" sz="2000" i="0" u="none" strike="noStrike" kern="1200" cap="none" spc="0" normalizeH="0" baseline="80000" noProof="0" dirty="0" smtClean="0">
              <a:ln>
                <a:noFill/>
              </a:ln>
              <a:solidFill>
                <a:schemeClr val="accent4">
                  <a:lumMod val="75000"/>
                </a:schemeClr>
              </a:solidFill>
              <a:effectLst/>
              <a:uLnTx/>
              <a:uFillTx/>
              <a:latin typeface="Georgia" pitchFamily="18" charset="0"/>
              <a:cs typeface="Arial" pitchFamily="34" charset="0"/>
            </a:endParaRPr>
          </a:p>
          <a:p>
            <a:pPr marR="0" algn="ctr" defTabSz="914400" rtl="0" eaLnBrk="1" fontAlgn="auto" latinLnBrk="0" hangingPunct="1">
              <a:spcBef>
                <a:spcPts val="0"/>
              </a:spcBef>
              <a:buClr>
                <a:schemeClr val="accent2"/>
              </a:buClr>
              <a:buSzPct val="120000"/>
              <a:tabLst/>
            </a:pPr>
            <a:r>
              <a:rPr lang="en-US" sz="3000" b="1" i="1" dirty="0" smtClean="0">
                <a:solidFill>
                  <a:schemeClr val="accent4">
                    <a:lumMod val="75000"/>
                  </a:schemeClr>
                </a:solidFill>
                <a:latin typeface="Georgia" pitchFamily="18" charset="0"/>
                <a:cs typeface="Arial" pitchFamily="34" charset="0"/>
              </a:rPr>
              <a:t>Jobs to be Done</a:t>
            </a:r>
          </a:p>
        </p:txBody>
      </p:sp>
      <p:grpSp>
        <p:nvGrpSpPr>
          <p:cNvPr id="2" name="Group 1"/>
          <p:cNvGrpSpPr/>
          <p:nvPr/>
        </p:nvGrpSpPr>
        <p:grpSpPr>
          <a:xfrm>
            <a:off x="208442" y="2777264"/>
            <a:ext cx="2012162" cy="3500645"/>
            <a:chOff x="208442" y="2830426"/>
            <a:chExt cx="2012162" cy="3500645"/>
          </a:xfrm>
        </p:grpSpPr>
        <p:sp>
          <p:nvSpPr>
            <p:cNvPr id="20" name="Rectangle 19"/>
            <p:cNvSpPr/>
            <p:nvPr/>
          </p:nvSpPr>
          <p:spPr>
            <a:xfrm>
              <a:off x="208442" y="2895994"/>
              <a:ext cx="2009965" cy="3435077"/>
            </a:xfrm>
            <a:prstGeom prst="rect">
              <a:avLst/>
            </a:prstGeom>
            <a:ln>
              <a:noFill/>
            </a:ln>
          </p:spPr>
          <p:txBody>
            <a:bodyPr vert="horz" lIns="91440" tIns="91440" rIns="91440" bIns="45720" rtlCol="0">
              <a:normAutofit/>
            </a:bodyPr>
            <a:lstStyle/>
            <a:p>
              <a:pPr>
                <a:spcBef>
                  <a:spcPts val="600"/>
                </a:spcBef>
                <a:spcAft>
                  <a:spcPts val="600"/>
                </a:spcAft>
                <a:buSzPct val="120000"/>
              </a:pPr>
              <a:r>
                <a:rPr lang="en-US" b="1" dirty="0">
                  <a:solidFill>
                    <a:schemeClr val="tx2"/>
                  </a:solidFill>
                  <a:latin typeface="Arial" pitchFamily="34" charset="0"/>
                  <a:cs typeface="Arial" pitchFamily="34" charset="0"/>
                </a:rPr>
                <a:t>Manage </a:t>
              </a:r>
              <a:r>
                <a:rPr lang="en-US" b="1" dirty="0" smtClean="0">
                  <a:solidFill>
                    <a:schemeClr val="tx2"/>
                  </a:solidFill>
                  <a:latin typeface="Arial" pitchFamily="34" charset="0"/>
                  <a:cs typeface="Arial" pitchFamily="34" charset="0"/>
                </a:rPr>
                <a:t>Core</a:t>
              </a:r>
              <a:br>
                <a:rPr lang="en-US" b="1" dirty="0" smtClean="0">
                  <a:solidFill>
                    <a:schemeClr val="tx2"/>
                  </a:solidFill>
                  <a:latin typeface="Arial" pitchFamily="34" charset="0"/>
                  <a:cs typeface="Arial" pitchFamily="34" charset="0"/>
                </a:rPr>
              </a:br>
              <a:r>
                <a:rPr lang="en-US" b="1" dirty="0" smtClean="0">
                  <a:solidFill>
                    <a:schemeClr val="tx2"/>
                  </a:solidFill>
                  <a:latin typeface="Arial" pitchFamily="34" charset="0"/>
                  <a:cs typeface="Arial" pitchFamily="34" charset="0"/>
                </a:rPr>
                <a:t>Operations </a:t>
              </a:r>
            </a:p>
            <a:p>
              <a:pPr>
                <a:spcBef>
                  <a:spcPts val="600"/>
                </a:spcBef>
                <a:spcAft>
                  <a:spcPts val="600"/>
                </a:spcAft>
                <a:buSzPct val="120000"/>
              </a:pPr>
              <a:r>
                <a:rPr lang="en-US" sz="1200" dirty="0" smtClean="0">
                  <a:solidFill>
                    <a:schemeClr val="tx2"/>
                  </a:solidFill>
                  <a:latin typeface="Georgia"/>
                  <a:cs typeface="Georgia"/>
                </a:rPr>
                <a:t>Efficiently </a:t>
              </a:r>
              <a:r>
                <a:rPr lang="en-US" sz="1200" dirty="0">
                  <a:solidFill>
                    <a:schemeClr val="tx2"/>
                  </a:solidFill>
                  <a:latin typeface="Georgia"/>
                  <a:cs typeface="Georgia"/>
                </a:rPr>
                <a:t>and effectively manage core operations for your:</a:t>
              </a:r>
            </a:p>
            <a:p>
              <a:pPr marL="324000" lvl="1" indent="-216000">
                <a:spcBef>
                  <a:spcPts val="600"/>
                </a:spcBef>
                <a:spcAft>
                  <a:spcPts val="600"/>
                </a:spcAft>
                <a:buSzPct val="120000"/>
                <a:buFont typeface="Arial" panose="020B0604020202020204" pitchFamily="34" charset="0"/>
                <a:buChar char="–"/>
              </a:pPr>
              <a:r>
                <a:rPr lang="en-US" sz="1200" dirty="0">
                  <a:solidFill>
                    <a:schemeClr val="tx2"/>
                  </a:solidFill>
                  <a:latin typeface="Georgia"/>
                  <a:cs typeface="Georgia"/>
                </a:rPr>
                <a:t>Hospital</a:t>
              </a:r>
            </a:p>
            <a:p>
              <a:pPr marL="324000" lvl="1" indent="-216000">
                <a:spcBef>
                  <a:spcPts val="600"/>
                </a:spcBef>
                <a:spcAft>
                  <a:spcPts val="600"/>
                </a:spcAft>
                <a:buSzPct val="120000"/>
                <a:buFont typeface="Arial" panose="020B0604020202020204" pitchFamily="34" charset="0"/>
                <a:buChar char="–"/>
              </a:pPr>
              <a:r>
                <a:rPr lang="en-US" sz="1200" dirty="0" smtClean="0">
                  <a:solidFill>
                    <a:schemeClr val="tx2"/>
                  </a:solidFill>
                  <a:latin typeface="Georgia"/>
                  <a:cs typeface="Georgia"/>
                </a:rPr>
                <a:t>Physician Network</a:t>
              </a:r>
              <a:endParaRPr lang="en-US" sz="1200" dirty="0">
                <a:solidFill>
                  <a:schemeClr val="tx2"/>
                </a:solidFill>
                <a:latin typeface="Georgia"/>
                <a:cs typeface="Georgia"/>
              </a:endParaRPr>
            </a:p>
            <a:p>
              <a:pPr marL="324000" lvl="1" indent="-216000">
                <a:spcBef>
                  <a:spcPts val="600"/>
                </a:spcBef>
                <a:spcAft>
                  <a:spcPts val="600"/>
                </a:spcAft>
                <a:buSzPct val="120000"/>
                <a:buFont typeface="Arial" panose="020B0604020202020204" pitchFamily="34" charset="0"/>
                <a:buChar char="–"/>
              </a:pPr>
              <a:r>
                <a:rPr lang="en-US" sz="1200" dirty="0">
                  <a:solidFill>
                    <a:schemeClr val="tx2"/>
                  </a:solidFill>
                  <a:latin typeface="Georgia"/>
                  <a:cs typeface="Georgia"/>
                </a:rPr>
                <a:t>Health Plan</a:t>
              </a:r>
            </a:p>
          </p:txBody>
        </p:sp>
        <p:cxnSp>
          <p:nvCxnSpPr>
            <p:cNvPr id="4" name="Straight Connector 3"/>
            <p:cNvCxnSpPr/>
            <p:nvPr/>
          </p:nvCxnSpPr>
          <p:spPr>
            <a:xfrm>
              <a:off x="208924" y="2830426"/>
              <a:ext cx="201168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13"/>
          <p:cNvGrpSpPr/>
          <p:nvPr/>
        </p:nvGrpSpPr>
        <p:grpSpPr>
          <a:xfrm>
            <a:off x="2397746" y="2777264"/>
            <a:ext cx="2103120" cy="3365550"/>
            <a:chOff x="2404704" y="2819793"/>
            <a:chExt cx="2103120" cy="3365550"/>
          </a:xfrm>
        </p:grpSpPr>
        <p:sp>
          <p:nvSpPr>
            <p:cNvPr id="13" name="Rectangle 13"/>
            <p:cNvSpPr>
              <a:spLocks/>
            </p:cNvSpPr>
            <p:nvPr/>
          </p:nvSpPr>
          <p:spPr bwMode="auto">
            <a:xfrm>
              <a:off x="2410609" y="2906626"/>
              <a:ext cx="2091491" cy="3278717"/>
            </a:xfrm>
            <a:prstGeom prst="rect">
              <a:avLst/>
            </a:prstGeom>
            <a:ln>
              <a:noFill/>
            </a:ln>
            <a:extLst/>
          </p:spPr>
          <p:txBody>
            <a:bodyPr vert="horz" lIns="91440" tIns="91440" rIns="91440" bIns="45720" rtlCol="0">
              <a:normAutofit/>
            </a:bodyPr>
            <a:lstStyle/>
            <a:p>
              <a:pPr>
                <a:spcBef>
                  <a:spcPts val="600"/>
                </a:spcBef>
                <a:spcAft>
                  <a:spcPts val="600"/>
                </a:spcAft>
                <a:buClr>
                  <a:schemeClr val="accent4"/>
                </a:buClr>
                <a:buSzPct val="120000"/>
              </a:pPr>
              <a:r>
                <a:rPr lang="en-US" b="1" dirty="0">
                  <a:solidFill>
                    <a:schemeClr val="accent4"/>
                  </a:solidFill>
                  <a:latin typeface="Arial" pitchFamily="34" charset="0"/>
                  <a:cs typeface="Arial" pitchFamily="34" charset="0"/>
                </a:rPr>
                <a:t>Optimize </a:t>
              </a:r>
              <a:r>
                <a:rPr lang="en-US" b="1" dirty="0" smtClean="0">
                  <a:solidFill>
                    <a:schemeClr val="accent4"/>
                  </a:solidFill>
                  <a:latin typeface="Arial" pitchFamily="34" charset="0"/>
                  <a:cs typeface="Arial" pitchFamily="34" charset="0"/>
                </a:rPr>
                <a:t>Performance </a:t>
              </a:r>
              <a:br>
                <a:rPr lang="en-US" b="1" dirty="0" smtClean="0">
                  <a:solidFill>
                    <a:schemeClr val="accent4"/>
                  </a:solidFill>
                  <a:latin typeface="Arial" pitchFamily="34" charset="0"/>
                  <a:cs typeface="Arial" pitchFamily="34" charset="0"/>
                </a:rPr>
              </a:br>
              <a:r>
                <a:rPr lang="en-US" b="1" dirty="0" smtClean="0">
                  <a:solidFill>
                    <a:schemeClr val="accent4"/>
                  </a:solidFill>
                  <a:latin typeface="Arial" pitchFamily="34" charset="0"/>
                  <a:cs typeface="Arial" pitchFamily="34" charset="0"/>
                </a:rPr>
                <a:t>&amp; Quality</a:t>
              </a:r>
            </a:p>
            <a:p>
              <a:pPr marL="108000" indent="-108000">
                <a:spcBef>
                  <a:spcPts val="600"/>
                </a:spcBef>
                <a:spcAft>
                  <a:spcPts val="600"/>
                </a:spcAft>
                <a:buClr>
                  <a:schemeClr val="accent4"/>
                </a:buClr>
                <a:buSzPct val="120000"/>
                <a:buFont typeface="Arial" pitchFamily="34" charset="0"/>
                <a:buChar char="•"/>
              </a:pPr>
              <a:r>
                <a:rPr lang="en-US" sz="1200" dirty="0" smtClean="0">
                  <a:solidFill>
                    <a:schemeClr val="accent4"/>
                  </a:solidFill>
                  <a:latin typeface="Georgia"/>
                  <a:cs typeface="Georgia"/>
                </a:rPr>
                <a:t>Make </a:t>
              </a:r>
              <a:r>
                <a:rPr lang="en-US" sz="1200" dirty="0">
                  <a:solidFill>
                    <a:schemeClr val="accent4"/>
                  </a:solidFill>
                  <a:latin typeface="Georgia"/>
                  <a:cs typeface="Georgia"/>
                </a:rPr>
                <a:t>decisions based on actionable intelligence</a:t>
              </a:r>
            </a:p>
            <a:p>
              <a:pPr marL="108000" indent="-108000">
                <a:spcBef>
                  <a:spcPts val="600"/>
                </a:spcBef>
                <a:spcAft>
                  <a:spcPts val="600"/>
                </a:spcAft>
                <a:buClr>
                  <a:schemeClr val="accent4"/>
                </a:buClr>
                <a:buSzPct val="120000"/>
                <a:buFont typeface="Arial" pitchFamily="34" charset="0"/>
                <a:buChar char="•"/>
              </a:pPr>
              <a:r>
                <a:rPr lang="en-US" sz="1200" dirty="0">
                  <a:solidFill>
                    <a:schemeClr val="accent4"/>
                  </a:solidFill>
                  <a:latin typeface="Georgia"/>
                  <a:cs typeface="Georgia"/>
                </a:rPr>
                <a:t>Optimize resource and system-wide efficiency </a:t>
              </a:r>
              <a:r>
                <a:rPr lang="en-US" sz="1200" dirty="0" smtClean="0">
                  <a:solidFill>
                    <a:schemeClr val="accent4"/>
                  </a:solidFill>
                  <a:latin typeface="Georgia"/>
                  <a:cs typeface="Georgia"/>
                </a:rPr>
                <a:t/>
              </a:r>
              <a:br>
                <a:rPr lang="en-US" sz="1200" dirty="0" smtClean="0">
                  <a:solidFill>
                    <a:schemeClr val="accent4"/>
                  </a:solidFill>
                  <a:latin typeface="Georgia"/>
                  <a:cs typeface="Georgia"/>
                </a:rPr>
              </a:br>
              <a:r>
                <a:rPr lang="en-US" sz="1200" dirty="0" smtClean="0">
                  <a:solidFill>
                    <a:schemeClr val="accent4"/>
                  </a:solidFill>
                  <a:latin typeface="Georgia"/>
                  <a:cs typeface="Georgia"/>
                </a:rPr>
                <a:t>for </a:t>
              </a:r>
              <a:r>
                <a:rPr lang="en-US" sz="1200" dirty="0">
                  <a:solidFill>
                    <a:schemeClr val="accent4"/>
                  </a:solidFill>
                  <a:latin typeface="Georgia"/>
                  <a:cs typeface="Georgia"/>
                </a:rPr>
                <a:t>better performance and quality</a:t>
              </a:r>
            </a:p>
            <a:p>
              <a:pPr marL="108000" indent="-108000">
                <a:spcBef>
                  <a:spcPts val="600"/>
                </a:spcBef>
                <a:spcAft>
                  <a:spcPts val="600"/>
                </a:spcAft>
                <a:buClr>
                  <a:schemeClr val="accent4"/>
                </a:buClr>
                <a:buSzPct val="120000"/>
                <a:buFont typeface="Arial" pitchFamily="34" charset="0"/>
                <a:buChar char="•"/>
              </a:pPr>
              <a:r>
                <a:rPr lang="en-US" sz="1200" dirty="0">
                  <a:solidFill>
                    <a:schemeClr val="accent4"/>
                  </a:solidFill>
                  <a:latin typeface="Georgia"/>
                  <a:cs typeface="Georgia"/>
                </a:rPr>
                <a:t>Protect and grow profitable service lines</a:t>
              </a:r>
            </a:p>
          </p:txBody>
        </p:sp>
        <p:cxnSp>
          <p:nvCxnSpPr>
            <p:cNvPr id="38" name="Straight Connector 37"/>
            <p:cNvCxnSpPr/>
            <p:nvPr/>
          </p:nvCxnSpPr>
          <p:spPr>
            <a:xfrm>
              <a:off x="2404704" y="2819793"/>
              <a:ext cx="210312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10"/>
          <p:cNvGrpSpPr/>
          <p:nvPr/>
        </p:nvGrpSpPr>
        <p:grpSpPr>
          <a:xfrm>
            <a:off x="4633587" y="2777264"/>
            <a:ext cx="2112446" cy="3511277"/>
            <a:chOff x="4677821" y="2734733"/>
            <a:chExt cx="2112446" cy="3511277"/>
          </a:xfrm>
        </p:grpSpPr>
        <p:sp>
          <p:nvSpPr>
            <p:cNvPr id="22" name="Rectangle 21"/>
            <p:cNvSpPr/>
            <p:nvPr/>
          </p:nvSpPr>
          <p:spPr>
            <a:xfrm>
              <a:off x="4677821" y="2810933"/>
              <a:ext cx="2112446" cy="3435077"/>
            </a:xfrm>
            <a:prstGeom prst="rect">
              <a:avLst/>
            </a:prstGeom>
            <a:ln>
              <a:noFill/>
            </a:ln>
          </p:spPr>
          <p:txBody>
            <a:bodyPr vert="horz" lIns="91440" tIns="91440" rIns="91440" bIns="45720" rtlCol="0">
              <a:normAutofit/>
            </a:bodyPr>
            <a:lstStyle/>
            <a:p>
              <a:pPr>
                <a:spcBef>
                  <a:spcPts val="600"/>
                </a:spcBef>
                <a:spcAft>
                  <a:spcPts val="600"/>
                </a:spcAft>
                <a:buClr>
                  <a:schemeClr val="bg2"/>
                </a:buClr>
                <a:buSzPct val="120000"/>
              </a:pPr>
              <a:r>
                <a:rPr lang="en-US" b="1" dirty="0">
                  <a:solidFill>
                    <a:schemeClr val="bg2"/>
                  </a:solidFill>
                  <a:latin typeface="Arial" pitchFamily="34" charset="0"/>
                  <a:cs typeface="Arial" pitchFamily="34" charset="0"/>
                </a:rPr>
                <a:t>Connect for Quality &amp; Operational </a:t>
              </a:r>
              <a:r>
                <a:rPr lang="en-US" b="1" dirty="0" smtClean="0">
                  <a:solidFill>
                    <a:schemeClr val="bg2"/>
                  </a:solidFill>
                  <a:latin typeface="Arial" pitchFamily="34" charset="0"/>
                  <a:cs typeface="Arial" pitchFamily="34" charset="0"/>
                </a:rPr>
                <a:t>Efficiency</a:t>
              </a:r>
            </a:p>
            <a:p>
              <a:pPr marL="108000" indent="-108000">
                <a:spcBef>
                  <a:spcPts val="600"/>
                </a:spcBef>
                <a:spcAft>
                  <a:spcPts val="600"/>
                </a:spcAft>
                <a:buClr>
                  <a:schemeClr val="bg2"/>
                </a:buClr>
                <a:buSzPct val="120000"/>
                <a:buFont typeface="Arial" pitchFamily="34" charset="0"/>
                <a:buChar char="•"/>
              </a:pPr>
              <a:r>
                <a:rPr lang="en-US" sz="1200" dirty="0" smtClean="0">
                  <a:solidFill>
                    <a:schemeClr val="bg2"/>
                  </a:solidFill>
                  <a:latin typeface="Georgia"/>
                  <a:cs typeface="Georgia"/>
                </a:rPr>
                <a:t>Movement </a:t>
              </a:r>
              <a:r>
                <a:rPr lang="en-US" sz="1200" dirty="0">
                  <a:solidFill>
                    <a:schemeClr val="bg2"/>
                  </a:solidFill>
                  <a:latin typeface="Georgia"/>
                  <a:cs typeface="Georgia"/>
                </a:rPr>
                <a:t>of data and information between payers, providers, health systems, </a:t>
              </a:r>
              <a:r>
                <a:rPr lang="en-US" sz="1200" dirty="0" smtClean="0">
                  <a:solidFill>
                    <a:schemeClr val="bg2"/>
                  </a:solidFill>
                  <a:latin typeface="Georgia"/>
                  <a:cs typeface="Georgia"/>
                </a:rPr>
                <a:t>patients, labs </a:t>
              </a:r>
              <a:br>
                <a:rPr lang="en-US" sz="1200" dirty="0" smtClean="0">
                  <a:solidFill>
                    <a:schemeClr val="bg2"/>
                  </a:solidFill>
                  <a:latin typeface="Georgia"/>
                  <a:cs typeface="Georgia"/>
                </a:rPr>
              </a:br>
              <a:r>
                <a:rPr lang="en-US" sz="1200" dirty="0" smtClean="0">
                  <a:solidFill>
                    <a:schemeClr val="bg2"/>
                  </a:solidFill>
                  <a:latin typeface="Georgia"/>
                  <a:cs typeface="Georgia"/>
                </a:rPr>
                <a:t>and pharmacies </a:t>
              </a:r>
              <a:endParaRPr lang="en-US" sz="1200" dirty="0">
                <a:solidFill>
                  <a:schemeClr val="bg2"/>
                </a:solidFill>
                <a:latin typeface="Georgia"/>
                <a:cs typeface="Georgia"/>
              </a:endParaRPr>
            </a:p>
            <a:p>
              <a:pPr marL="108000" indent="-108000">
                <a:spcBef>
                  <a:spcPts val="600"/>
                </a:spcBef>
                <a:spcAft>
                  <a:spcPts val="600"/>
                </a:spcAft>
                <a:buClr>
                  <a:schemeClr val="bg2"/>
                </a:buClr>
                <a:buSzPct val="120000"/>
                <a:buFont typeface="Arial" pitchFamily="34" charset="0"/>
                <a:buChar char="•"/>
              </a:pPr>
              <a:r>
                <a:rPr lang="en-US" sz="1200" dirty="0">
                  <a:solidFill>
                    <a:schemeClr val="bg2"/>
                  </a:solidFill>
                  <a:latin typeface="Georgia"/>
                  <a:cs typeface="Georgia"/>
                </a:rPr>
                <a:t>Facilitate coordination of care and reduction of administrative complexity </a:t>
              </a:r>
            </a:p>
          </p:txBody>
        </p:sp>
        <p:cxnSp>
          <p:nvCxnSpPr>
            <p:cNvPr id="39" name="Straight Connector 38"/>
            <p:cNvCxnSpPr/>
            <p:nvPr/>
          </p:nvCxnSpPr>
          <p:spPr>
            <a:xfrm>
              <a:off x="4726255" y="2734733"/>
              <a:ext cx="201168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11"/>
          <p:cNvGrpSpPr/>
          <p:nvPr/>
        </p:nvGrpSpPr>
        <p:grpSpPr>
          <a:xfrm>
            <a:off x="6844706" y="2777264"/>
            <a:ext cx="2093196" cy="3061633"/>
            <a:chOff x="6818330" y="2734733"/>
            <a:chExt cx="2093196" cy="3061633"/>
          </a:xfrm>
        </p:grpSpPr>
        <p:sp>
          <p:nvSpPr>
            <p:cNvPr id="17" name="Rectangle 18"/>
            <p:cNvSpPr>
              <a:spLocks/>
            </p:cNvSpPr>
            <p:nvPr/>
          </p:nvSpPr>
          <p:spPr bwMode="auto">
            <a:xfrm>
              <a:off x="6818330" y="2810933"/>
              <a:ext cx="2093196" cy="2985433"/>
            </a:xfrm>
            <a:prstGeom prst="rect">
              <a:avLst/>
            </a:prstGeom>
            <a:ln>
              <a:noFill/>
            </a:ln>
            <a:extLst/>
          </p:spPr>
          <p:txBody>
            <a:bodyPr vert="horz" lIns="91440" tIns="91440" rIns="91440" bIns="45720" rtlCol="0">
              <a:noAutofit/>
            </a:bodyPr>
            <a:lstStyle/>
            <a:p>
              <a:pPr>
                <a:spcBef>
                  <a:spcPts val="600"/>
                </a:spcBef>
                <a:spcAft>
                  <a:spcPts val="600"/>
                </a:spcAft>
                <a:buClr>
                  <a:schemeClr val="accent3"/>
                </a:buClr>
                <a:buSzPct val="120000"/>
              </a:pPr>
              <a:r>
                <a:rPr lang="en-US" b="1" dirty="0">
                  <a:solidFill>
                    <a:schemeClr val="accent3"/>
                  </a:solidFill>
                  <a:latin typeface="Arial" pitchFamily="34" charset="0"/>
                  <a:cs typeface="Arial" pitchFamily="34" charset="0"/>
                </a:rPr>
                <a:t>Support Value-based </a:t>
              </a:r>
              <a:r>
                <a:rPr lang="en-US" b="1" dirty="0" smtClean="0">
                  <a:solidFill>
                    <a:schemeClr val="accent3"/>
                  </a:solidFill>
                  <a:latin typeface="Arial" pitchFamily="34" charset="0"/>
                  <a:cs typeface="Arial" pitchFamily="34" charset="0"/>
                </a:rPr>
                <a:t>Care</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Move </a:t>
              </a:r>
              <a:r>
                <a:rPr lang="en-US" sz="1200" dirty="0">
                  <a:solidFill>
                    <a:schemeClr val="accent3"/>
                  </a:solidFill>
                  <a:latin typeface="Georgia"/>
                  <a:cs typeface="Georgia"/>
                </a:rPr>
                <a:t>from volume- </a:t>
              </a:r>
              <a:r>
                <a:rPr lang="en-US" sz="1200" dirty="0" smtClean="0">
                  <a:solidFill>
                    <a:schemeClr val="accent3"/>
                  </a:solidFill>
                  <a:latin typeface="Georgia"/>
                  <a:cs typeface="Georgia"/>
                </a:rPr>
                <a:t/>
              </a:r>
              <a:br>
                <a:rPr lang="en-US" sz="1200" dirty="0" smtClean="0">
                  <a:solidFill>
                    <a:schemeClr val="accent3"/>
                  </a:solidFill>
                  <a:latin typeface="Georgia"/>
                  <a:cs typeface="Georgia"/>
                </a:rPr>
              </a:br>
              <a:r>
                <a:rPr lang="en-US" sz="1200" dirty="0" smtClean="0">
                  <a:solidFill>
                    <a:schemeClr val="accent3"/>
                  </a:solidFill>
                  <a:latin typeface="Georgia"/>
                  <a:cs typeface="Georgia"/>
                </a:rPr>
                <a:t>to </a:t>
              </a:r>
              <a:r>
                <a:rPr lang="en-US" sz="1200" dirty="0">
                  <a:solidFill>
                    <a:schemeClr val="accent3"/>
                  </a:solidFill>
                  <a:latin typeface="Georgia"/>
                  <a:cs typeface="Georgia"/>
                </a:rPr>
                <a:t>value-based </a:t>
              </a:r>
              <a:r>
                <a:rPr lang="en-US" sz="1200" dirty="0" smtClean="0">
                  <a:solidFill>
                    <a:schemeClr val="accent3"/>
                  </a:solidFill>
                  <a:latin typeface="Georgia"/>
                  <a:cs typeface="Georgia"/>
                </a:rPr>
                <a:t>reimbursement</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Drive physician and consumer engagement</a:t>
              </a:r>
              <a:endParaRPr lang="en-US" sz="1200" dirty="0">
                <a:solidFill>
                  <a:schemeClr val="accent3"/>
                </a:solidFill>
                <a:latin typeface="Georgia"/>
                <a:cs typeface="Georgia"/>
              </a:endParaRPr>
            </a:p>
            <a:p>
              <a:pPr marL="108000" indent="-108000">
                <a:spcBef>
                  <a:spcPts val="600"/>
                </a:spcBef>
                <a:spcAft>
                  <a:spcPts val="600"/>
                </a:spcAft>
                <a:buClr>
                  <a:schemeClr val="accent3"/>
                </a:buClr>
                <a:buSzPct val="120000"/>
                <a:buFont typeface="Arial" pitchFamily="34" charset="0"/>
                <a:buChar char="•"/>
              </a:pPr>
              <a:r>
                <a:rPr lang="en-US" sz="1200" dirty="0">
                  <a:solidFill>
                    <a:schemeClr val="accent3"/>
                  </a:solidFill>
                  <a:latin typeface="Georgia"/>
                  <a:cs typeface="Georgia"/>
                </a:rPr>
                <a:t>Manage patient populations</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Optimize </a:t>
              </a:r>
              <a:r>
                <a:rPr lang="en-US" sz="1200" dirty="0">
                  <a:solidFill>
                    <a:schemeClr val="accent3"/>
                  </a:solidFill>
                  <a:latin typeface="Georgia"/>
                  <a:cs typeface="Georgia"/>
                </a:rPr>
                <a:t>revenue </a:t>
              </a:r>
              <a:r>
                <a:rPr lang="en-US" sz="1200" dirty="0" smtClean="0">
                  <a:solidFill>
                    <a:schemeClr val="accent3"/>
                  </a:solidFill>
                  <a:latin typeface="Georgia"/>
                  <a:cs typeface="Georgia"/>
                </a:rPr>
                <a:t>and </a:t>
              </a:r>
              <a:r>
                <a:rPr lang="en-US" sz="1200" dirty="0">
                  <a:solidFill>
                    <a:schemeClr val="accent3"/>
                  </a:solidFill>
                  <a:latin typeface="Georgia"/>
                  <a:cs typeface="Georgia"/>
                </a:rPr>
                <a:t>decrease </a:t>
              </a:r>
              <a:r>
                <a:rPr lang="en-US" sz="1200" dirty="0" smtClean="0">
                  <a:solidFill>
                    <a:schemeClr val="accent3"/>
                  </a:solidFill>
                  <a:latin typeface="Georgia"/>
                  <a:cs typeface="Georgia"/>
                </a:rPr>
                <a:t>risk</a:t>
              </a:r>
              <a:endParaRPr lang="en-US" sz="1200" dirty="0">
                <a:solidFill>
                  <a:schemeClr val="accent3"/>
                </a:solidFill>
                <a:latin typeface="Georgia"/>
                <a:cs typeface="Georgia"/>
                <a:sym typeface="Arial Bold" charset="0"/>
              </a:endParaRPr>
            </a:p>
          </p:txBody>
        </p:sp>
        <p:cxnSp>
          <p:nvCxnSpPr>
            <p:cNvPr id="42" name="Straight Connector 41"/>
            <p:cNvCxnSpPr/>
            <p:nvPr/>
          </p:nvCxnSpPr>
          <p:spPr>
            <a:xfrm>
              <a:off x="6860913" y="2734733"/>
              <a:ext cx="201168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descr="ge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7350" y="781050"/>
            <a:ext cx="558800" cy="558800"/>
          </a:xfrm>
          <a:prstGeom prst="rect">
            <a:avLst/>
          </a:prstGeom>
        </p:spPr>
      </p:pic>
      <p:pic>
        <p:nvPicPr>
          <p:cNvPr id="6" name="Picture 5" descr="chart-up.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31167" y="781050"/>
            <a:ext cx="558800" cy="558800"/>
          </a:xfrm>
          <a:prstGeom prst="rect">
            <a:avLst/>
          </a:prstGeom>
        </p:spPr>
      </p:pic>
      <p:pic>
        <p:nvPicPr>
          <p:cNvPr id="7" name="Picture 6" descr="car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34984" y="781050"/>
            <a:ext cx="558800" cy="558800"/>
          </a:xfrm>
          <a:prstGeom prst="rect">
            <a:avLst/>
          </a:prstGeom>
        </p:spPr>
      </p:pic>
      <p:pic>
        <p:nvPicPr>
          <p:cNvPr id="8" name="Picture 7" descr="payers.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38800" y="781050"/>
            <a:ext cx="558800" cy="558800"/>
          </a:xfrm>
          <a:prstGeom prst="rect">
            <a:avLst/>
          </a:prstGeom>
        </p:spPr>
      </p:pic>
      <p:sp>
        <p:nvSpPr>
          <p:cNvPr id="21"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23"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13</a:t>
            </a:fld>
            <a:endParaRPr dirty="0">
              <a:solidFill>
                <a:srgbClr val="005A8C"/>
              </a:solidFill>
            </a:endParaRPr>
          </a:p>
        </p:txBody>
      </p:sp>
      <p:sp>
        <p:nvSpPr>
          <p:cNvPr id="24" name="Rectangle 23"/>
          <p:cNvSpPr/>
          <p:nvPr/>
        </p:nvSpPr>
        <p:spPr>
          <a:xfrm>
            <a:off x="191388" y="2499565"/>
            <a:ext cx="2074350" cy="275460"/>
          </a:xfrm>
          <a:prstGeom prst="rect">
            <a:avLst/>
          </a:prstGeom>
        </p:spPr>
        <p:txBody>
          <a:bodyPr wrap="none">
            <a:spAutoFit/>
          </a:bodyPr>
          <a:lstStyle/>
          <a:p>
            <a:pPr>
              <a:lnSpc>
                <a:spcPct val="85000"/>
              </a:lnSpc>
              <a:spcAft>
                <a:spcPts val="1200"/>
              </a:spcAft>
              <a:buSzPct val="120000"/>
            </a:pPr>
            <a:r>
              <a:rPr lang="en-US" sz="1400" b="1" i="1" dirty="0" smtClean="0">
                <a:solidFill>
                  <a:schemeClr val="tx2"/>
                </a:solidFill>
                <a:latin typeface="Arial" pitchFamily="34" charset="0"/>
                <a:cs typeface="Arial" pitchFamily="34" charset="0"/>
              </a:rPr>
              <a:t>Blocking and Tackling</a:t>
            </a:r>
            <a:endParaRPr lang="en-US" sz="1400" b="1" i="1" dirty="0">
              <a:solidFill>
                <a:schemeClr val="tx2"/>
              </a:solidFill>
              <a:latin typeface="Arial" pitchFamily="34" charset="0"/>
              <a:cs typeface="Arial" pitchFamily="34" charset="0"/>
            </a:endParaRPr>
          </a:p>
        </p:txBody>
      </p:sp>
      <p:sp>
        <p:nvSpPr>
          <p:cNvPr id="25" name="Rectangle 24"/>
          <p:cNvSpPr/>
          <p:nvPr/>
        </p:nvSpPr>
        <p:spPr>
          <a:xfrm>
            <a:off x="2285608" y="2499565"/>
            <a:ext cx="2351926" cy="275460"/>
          </a:xfrm>
          <a:prstGeom prst="rect">
            <a:avLst/>
          </a:prstGeom>
        </p:spPr>
        <p:txBody>
          <a:bodyPr wrap="none">
            <a:spAutoFit/>
          </a:bodyPr>
          <a:lstStyle/>
          <a:p>
            <a:pPr lvl="0">
              <a:lnSpc>
                <a:spcPct val="85000"/>
              </a:lnSpc>
              <a:spcAft>
                <a:spcPts val="1200"/>
              </a:spcAft>
              <a:buClr>
                <a:srgbClr val="4397D2"/>
              </a:buClr>
              <a:buSzPct val="120000"/>
            </a:pPr>
            <a:r>
              <a:rPr lang="en-US" sz="1400" b="1" i="1" dirty="0" smtClean="0">
                <a:solidFill>
                  <a:srgbClr val="4397D2"/>
                </a:solidFill>
                <a:latin typeface="Arial" pitchFamily="34" charset="0"/>
                <a:cs typeface="Arial" pitchFamily="34" charset="0"/>
              </a:rPr>
              <a:t>Continuous Improvement</a:t>
            </a:r>
            <a:endParaRPr lang="en-US" sz="1400" b="1" i="1" dirty="0">
              <a:solidFill>
                <a:srgbClr val="4397D2"/>
              </a:solidFill>
              <a:latin typeface="Arial" pitchFamily="34" charset="0"/>
              <a:cs typeface="Arial" pitchFamily="34" charset="0"/>
            </a:endParaRPr>
          </a:p>
        </p:txBody>
      </p:sp>
      <p:sp>
        <p:nvSpPr>
          <p:cNvPr id="26" name="Rectangle 25"/>
          <p:cNvSpPr/>
          <p:nvPr/>
        </p:nvSpPr>
        <p:spPr>
          <a:xfrm>
            <a:off x="5135812" y="2499565"/>
            <a:ext cx="1107996" cy="275460"/>
          </a:xfrm>
          <a:prstGeom prst="rect">
            <a:avLst/>
          </a:prstGeom>
        </p:spPr>
        <p:txBody>
          <a:bodyPr wrap="none">
            <a:spAutoFit/>
          </a:bodyPr>
          <a:lstStyle/>
          <a:p>
            <a:pPr lvl="0">
              <a:lnSpc>
                <a:spcPct val="85000"/>
              </a:lnSpc>
              <a:spcAft>
                <a:spcPts val="1200"/>
              </a:spcAft>
              <a:buClr>
                <a:srgbClr val="5A8E22"/>
              </a:buClr>
              <a:buSzPct val="120000"/>
            </a:pPr>
            <a:r>
              <a:rPr lang="en-US" sz="1400" b="1" i="1" dirty="0" smtClean="0">
                <a:solidFill>
                  <a:srgbClr val="5A8E22"/>
                </a:solidFill>
                <a:latin typeface="Arial" pitchFamily="34" charset="0"/>
                <a:cs typeface="Arial" pitchFamily="34" charset="0"/>
              </a:rPr>
              <a:t>Unification</a:t>
            </a:r>
          </a:p>
        </p:txBody>
      </p:sp>
      <p:sp>
        <p:nvSpPr>
          <p:cNvPr id="27" name="Rectangle 26"/>
          <p:cNvSpPr/>
          <p:nvPr/>
        </p:nvSpPr>
        <p:spPr>
          <a:xfrm>
            <a:off x="7115765" y="2467248"/>
            <a:ext cx="1494255" cy="307777"/>
          </a:xfrm>
          <a:prstGeom prst="rect">
            <a:avLst/>
          </a:prstGeom>
        </p:spPr>
        <p:txBody>
          <a:bodyPr wrap="none">
            <a:spAutoFit/>
          </a:bodyPr>
          <a:lstStyle/>
          <a:p>
            <a:r>
              <a:rPr lang="en-US" sz="1400" b="1" i="1" dirty="0" smtClean="0">
                <a:solidFill>
                  <a:srgbClr val="702C6A"/>
                </a:solidFill>
                <a:latin typeface="Arial" pitchFamily="34" charset="0"/>
                <a:cs typeface="Arial" pitchFamily="34" charset="0"/>
              </a:rPr>
              <a:t>Transformation</a:t>
            </a:r>
            <a:endParaRPr lang="en-US" sz="2000" dirty="0"/>
          </a:p>
        </p:txBody>
      </p:sp>
      <p:sp>
        <p:nvSpPr>
          <p:cNvPr id="29" name="Rectangle 28"/>
          <p:cNvSpPr/>
          <p:nvPr/>
        </p:nvSpPr>
        <p:spPr>
          <a:xfrm>
            <a:off x="6851650" y="2402958"/>
            <a:ext cx="2051050" cy="365494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0" name="Rectangle 29"/>
          <p:cNvSpPr/>
          <p:nvPr/>
        </p:nvSpPr>
        <p:spPr>
          <a:xfrm>
            <a:off x="190500" y="2402958"/>
            <a:ext cx="4387850" cy="365494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1" name="Rectangle 30"/>
          <p:cNvSpPr/>
          <p:nvPr/>
        </p:nvSpPr>
        <p:spPr>
          <a:xfrm>
            <a:off x="4603898" y="2396329"/>
            <a:ext cx="2124892" cy="365494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Tree>
    <p:extLst>
      <p:ext uri="{BB962C8B-B14F-4D97-AF65-F5344CB8AC3E}">
        <p14:creationId xmlns="" xmlns:p14="http://schemas.microsoft.com/office/powerpoint/2010/main" val="20530505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xit" presetSubtype="0" fill="hold" grpId="0" nodeType="withEffect">
                                  <p:stCondLst>
                                    <p:cond delay="0"/>
                                  </p:stCondLst>
                                  <p:childTnLst>
                                    <p:animEffect transition="out" filter="dissolv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2072" y="1672429"/>
            <a:ext cx="8744097" cy="4510701"/>
          </a:xfrm>
          <a:prstGeom prst="rect">
            <a:avLst/>
          </a:prstGeom>
          <a:noFill/>
          <a:ln w="6350" cmpd="sng">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4" name="Title 3"/>
          <p:cNvSpPr>
            <a:spLocks noGrp="1"/>
          </p:cNvSpPr>
          <p:nvPr>
            <p:ph type="title"/>
          </p:nvPr>
        </p:nvSpPr>
        <p:spPr>
          <a:xfrm>
            <a:off x="222750" y="720000"/>
            <a:ext cx="7974000" cy="457199"/>
          </a:xfrm>
        </p:spPr>
        <p:txBody>
          <a:bodyPr/>
          <a:lstStyle/>
          <a:p>
            <a:r>
              <a:rPr lang="en-US" sz="2800" dirty="0"/>
              <a:t>Support Value-based Care</a:t>
            </a:r>
          </a:p>
        </p:txBody>
      </p:sp>
      <p:sp>
        <p:nvSpPr>
          <p:cNvPr id="5" name="Text Placeholder 4"/>
          <p:cNvSpPr>
            <a:spLocks noGrp="1"/>
          </p:cNvSpPr>
          <p:nvPr>
            <p:ph type="body" sz="quarter" idx="15"/>
          </p:nvPr>
        </p:nvSpPr>
        <p:spPr>
          <a:xfrm>
            <a:off x="222750" y="1169988"/>
            <a:ext cx="7739050" cy="457200"/>
          </a:xfrm>
        </p:spPr>
        <p:txBody>
          <a:bodyPr/>
          <a:lstStyle/>
          <a:p>
            <a:r>
              <a:rPr lang="en-US" sz="2000" i="1" dirty="0" smtClean="0">
                <a:solidFill>
                  <a:schemeClr val="accent3"/>
                </a:solidFill>
              </a:rPr>
              <a:t>Tools and services to support transformation</a:t>
            </a:r>
            <a:endParaRPr lang="en-US" sz="2000" i="1" dirty="0">
              <a:solidFill>
                <a:schemeClr val="accent3"/>
              </a:solidFill>
            </a:endParaRPr>
          </a:p>
        </p:txBody>
      </p:sp>
      <p:pic>
        <p:nvPicPr>
          <p:cNvPr id="7" name="Picture 6" descr="paye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02168" y="720000"/>
            <a:ext cx="720000" cy="720000"/>
          </a:xfrm>
          <a:prstGeom prst="rect">
            <a:avLst/>
          </a:prstGeom>
        </p:spPr>
      </p:pic>
      <p:sp>
        <p:nvSpPr>
          <p:cNvPr id="12" name="Rectangle 11"/>
          <p:cNvSpPr/>
          <p:nvPr/>
        </p:nvSpPr>
        <p:spPr>
          <a:xfrm>
            <a:off x="7277099" y="1771650"/>
            <a:ext cx="1663701" cy="435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Bef>
                <a:spcPts val="200"/>
              </a:spcBef>
              <a:spcAft>
                <a:spcPts val="200"/>
              </a:spcAft>
            </a:pPr>
            <a:r>
              <a:rPr lang="en-US" b="1" dirty="0" smtClean="0">
                <a:solidFill>
                  <a:schemeClr val="accent2"/>
                </a:solidFill>
                <a:latin typeface="Arial" panose="020B0604020202020204" pitchFamily="34" charset="0"/>
              </a:rPr>
              <a:t>Support</a:t>
            </a:r>
          </a:p>
          <a:p>
            <a:pPr marL="108000" lvl="1" indent="-108000">
              <a:spcBef>
                <a:spcPts val="200"/>
              </a:spcBef>
              <a:spcAft>
                <a:spcPts val="200"/>
              </a:spcAft>
              <a:buFont typeface="Arial"/>
              <a:buChar char="•"/>
            </a:pPr>
            <a:r>
              <a:rPr lang="en-US" sz="1200" dirty="0">
                <a:solidFill>
                  <a:schemeClr val="accent2"/>
                </a:solidFill>
                <a:latin typeface="Georgia"/>
                <a:cs typeface="Georgia"/>
              </a:rPr>
              <a:t>Executive  alignment, technology </a:t>
            </a:r>
            <a:r>
              <a:rPr lang="en-US" sz="1200" dirty="0" smtClean="0">
                <a:solidFill>
                  <a:schemeClr val="accent2"/>
                </a:solidFill>
                <a:latin typeface="Georgia"/>
                <a:cs typeface="Georgia"/>
              </a:rPr>
              <a:t>rollout</a:t>
            </a:r>
            <a:r>
              <a:rPr lang="en-US" sz="1200" dirty="0">
                <a:solidFill>
                  <a:schemeClr val="accent2"/>
                </a:solidFill>
                <a:latin typeface="Georgia"/>
                <a:cs typeface="Georgia"/>
              </a:rPr>
              <a:t>, opportunity identification,  benchmarks </a:t>
            </a:r>
          </a:p>
          <a:p>
            <a:pPr marL="108000" lvl="1" indent="-108000">
              <a:spcBef>
                <a:spcPts val="200"/>
              </a:spcBef>
              <a:spcAft>
                <a:spcPts val="200"/>
              </a:spcAft>
              <a:buFont typeface="Arial"/>
              <a:buChar char="•"/>
            </a:pPr>
            <a:r>
              <a:rPr lang="en-US" sz="1200" dirty="0">
                <a:solidFill>
                  <a:schemeClr val="accent2"/>
                </a:solidFill>
                <a:latin typeface="Georgia"/>
                <a:cs typeface="Georgia"/>
              </a:rPr>
              <a:t>Advisory support for care models, care team, and payment models</a:t>
            </a:r>
          </a:p>
          <a:p>
            <a:pPr marL="108000" lvl="1" indent="-108000">
              <a:spcBef>
                <a:spcPts val="200"/>
              </a:spcBef>
              <a:spcAft>
                <a:spcPts val="200"/>
              </a:spcAft>
              <a:buFont typeface="Arial"/>
              <a:buChar char="•"/>
            </a:pPr>
            <a:r>
              <a:rPr lang="en-US" sz="1200" dirty="0">
                <a:solidFill>
                  <a:schemeClr val="accent2"/>
                </a:solidFill>
                <a:latin typeface="Georgia"/>
                <a:cs typeface="Georgia"/>
              </a:rPr>
              <a:t>Physician network development &amp; operations</a:t>
            </a:r>
          </a:p>
          <a:p>
            <a:pPr marL="108000" lvl="1" indent="-108000">
              <a:spcBef>
                <a:spcPts val="200"/>
              </a:spcBef>
              <a:spcAft>
                <a:spcPts val="200"/>
              </a:spcAft>
              <a:buFont typeface="Arial"/>
              <a:buChar char="•"/>
            </a:pPr>
            <a:r>
              <a:rPr lang="en-US" sz="1200" dirty="0">
                <a:solidFill>
                  <a:schemeClr val="accent2"/>
                </a:solidFill>
                <a:latin typeface="Georgia"/>
                <a:cs typeface="Georgia"/>
              </a:rPr>
              <a:t>Financial risk </a:t>
            </a:r>
            <a:r>
              <a:rPr lang="en-US" sz="1200" dirty="0" smtClean="0">
                <a:solidFill>
                  <a:schemeClr val="accent2"/>
                </a:solidFill>
                <a:latin typeface="Georgia"/>
                <a:cs typeface="Georgia"/>
              </a:rPr>
              <a:t>&amp; </a:t>
            </a:r>
            <a:r>
              <a:rPr lang="en-US" sz="1200" dirty="0">
                <a:solidFill>
                  <a:schemeClr val="accent2"/>
                </a:solidFill>
                <a:latin typeface="Georgia"/>
                <a:cs typeface="Georgia"/>
              </a:rPr>
              <a:t>utilization management</a:t>
            </a:r>
          </a:p>
          <a:p>
            <a:pPr marL="108000" lvl="1" indent="-108000">
              <a:spcBef>
                <a:spcPts val="200"/>
              </a:spcBef>
              <a:spcAft>
                <a:spcPts val="200"/>
              </a:spcAft>
              <a:buFont typeface="Arial"/>
              <a:buChar char="•"/>
            </a:pPr>
            <a:r>
              <a:rPr lang="en-US" sz="1200" dirty="0">
                <a:solidFill>
                  <a:schemeClr val="accent2"/>
                </a:solidFill>
                <a:latin typeface="Georgia"/>
                <a:cs typeface="Georgia"/>
              </a:rPr>
              <a:t>Practice transformation</a:t>
            </a:r>
          </a:p>
          <a:p>
            <a:pPr marL="108000" lvl="1" indent="-108000">
              <a:spcBef>
                <a:spcPts val="200"/>
              </a:spcBef>
              <a:spcAft>
                <a:spcPts val="200"/>
              </a:spcAft>
              <a:buFont typeface="Arial"/>
              <a:buChar char="•"/>
            </a:pPr>
            <a:r>
              <a:rPr lang="en-US" sz="1200" dirty="0">
                <a:solidFill>
                  <a:schemeClr val="accent2"/>
                </a:solidFill>
                <a:latin typeface="Georgia"/>
                <a:cs typeface="Georgia"/>
              </a:rPr>
              <a:t>Care coordination</a:t>
            </a:r>
          </a:p>
          <a:p>
            <a:pPr marL="108000" lvl="1" indent="-108000">
              <a:spcBef>
                <a:spcPts val="200"/>
              </a:spcBef>
              <a:spcAft>
                <a:spcPts val="200"/>
              </a:spcAft>
              <a:buFont typeface="Arial"/>
              <a:buChar char="•"/>
            </a:pPr>
            <a:r>
              <a:rPr lang="en-US" sz="1200" dirty="0">
                <a:solidFill>
                  <a:schemeClr val="accent2"/>
                </a:solidFill>
                <a:latin typeface="Georgia"/>
                <a:cs typeface="Georgia"/>
              </a:rPr>
              <a:t>Administrative services</a:t>
            </a:r>
          </a:p>
        </p:txBody>
      </p:sp>
      <p:sp>
        <p:nvSpPr>
          <p:cNvPr id="17" name="Rectangle 16"/>
          <p:cNvSpPr/>
          <p:nvPr/>
        </p:nvSpPr>
        <p:spPr>
          <a:xfrm>
            <a:off x="5454652" y="1771650"/>
            <a:ext cx="1728968" cy="43463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spcAft>
                <a:spcPts val="800"/>
              </a:spcAft>
            </a:pPr>
            <a:r>
              <a:rPr lang="en-US" b="1" dirty="0" smtClean="0">
                <a:solidFill>
                  <a:schemeClr val="bg1"/>
                </a:solidFill>
                <a:latin typeface="Arial" panose="020B0604020202020204" pitchFamily="34" charset="0"/>
              </a:rPr>
              <a:t>Engage</a:t>
            </a:r>
          </a:p>
          <a:p>
            <a:pPr fontAlgn="base">
              <a:lnSpc>
                <a:spcPts val="1400"/>
              </a:lnSpc>
              <a:spcAft>
                <a:spcPts val="400"/>
              </a:spcAft>
              <a:defRPr/>
            </a:pPr>
            <a:r>
              <a:rPr lang="en-US" sz="1200" b="1" kern="0" dirty="0">
                <a:solidFill>
                  <a:schemeClr val="bg1"/>
                </a:solidFill>
                <a:latin typeface="Arial"/>
                <a:cs typeface="Arial"/>
              </a:rPr>
              <a:t>Patient </a:t>
            </a:r>
            <a:r>
              <a:rPr lang="en-US" sz="1200" b="1" kern="0" dirty="0" smtClean="0">
                <a:solidFill>
                  <a:schemeClr val="bg1"/>
                </a:solidFill>
                <a:latin typeface="Arial"/>
                <a:cs typeface="Arial"/>
              </a:rPr>
              <a:t>Engagement</a:t>
            </a:r>
          </a:p>
          <a:p>
            <a:pPr marL="108000" lvl="1" indent="-108000">
              <a:lnSpc>
                <a:spcPts val="1400"/>
              </a:lnSpc>
              <a:spcAft>
                <a:spcPts val="400"/>
              </a:spcAft>
              <a:buFont typeface="Arial"/>
              <a:buChar char="•"/>
            </a:pPr>
            <a:r>
              <a:rPr lang="en-US" sz="1200" dirty="0">
                <a:solidFill>
                  <a:schemeClr val="bg1"/>
                </a:solidFill>
                <a:latin typeface="Georgia"/>
                <a:cs typeface="Georgia"/>
              </a:rPr>
              <a:t>Secure messaging</a:t>
            </a:r>
          </a:p>
          <a:p>
            <a:pPr marL="108000" lvl="1" indent="-108000">
              <a:lnSpc>
                <a:spcPts val="1400"/>
              </a:lnSpc>
              <a:spcAft>
                <a:spcPts val="400"/>
              </a:spcAft>
              <a:buFont typeface="Arial"/>
              <a:buChar char="•"/>
            </a:pPr>
            <a:r>
              <a:rPr lang="en-US" sz="1200" dirty="0">
                <a:solidFill>
                  <a:schemeClr val="bg1"/>
                </a:solidFill>
                <a:latin typeface="Georgia"/>
                <a:cs typeface="Georgia"/>
              </a:rPr>
              <a:t>Patient portal</a:t>
            </a:r>
          </a:p>
          <a:p>
            <a:pPr marL="108000" lvl="1" indent="-108000">
              <a:lnSpc>
                <a:spcPts val="1400"/>
              </a:lnSpc>
              <a:spcAft>
                <a:spcPts val="400"/>
              </a:spcAft>
              <a:buFont typeface="Arial"/>
              <a:buChar char="•"/>
            </a:pPr>
            <a:r>
              <a:rPr lang="en-US" sz="1200" dirty="0">
                <a:solidFill>
                  <a:schemeClr val="bg1"/>
                </a:solidFill>
                <a:latin typeface="Georgia"/>
                <a:cs typeface="Georgia"/>
              </a:rPr>
              <a:t>Coaching support for patient/family</a:t>
            </a:r>
          </a:p>
          <a:p>
            <a:pPr marL="108000" lvl="1" indent="-108000">
              <a:lnSpc>
                <a:spcPts val="1400"/>
              </a:lnSpc>
              <a:spcAft>
                <a:spcPts val="1400"/>
              </a:spcAft>
              <a:buFont typeface="Arial"/>
              <a:buChar char="•"/>
            </a:pPr>
            <a:r>
              <a:rPr lang="en-US" sz="1200" dirty="0">
                <a:solidFill>
                  <a:schemeClr val="bg1"/>
                </a:solidFill>
                <a:latin typeface="Georgia"/>
                <a:cs typeface="Georgia"/>
              </a:rPr>
              <a:t>Care plan sharing and </a:t>
            </a:r>
            <a:r>
              <a:rPr lang="en-US" sz="1200" dirty="0" smtClean="0">
                <a:solidFill>
                  <a:schemeClr val="bg1"/>
                </a:solidFill>
                <a:latin typeface="Georgia"/>
                <a:cs typeface="Georgia"/>
              </a:rPr>
              <a:t>education</a:t>
            </a:r>
            <a:endParaRPr lang="en-US" sz="1200" dirty="0">
              <a:solidFill>
                <a:schemeClr val="bg1"/>
              </a:solidFill>
              <a:latin typeface="Georgia"/>
              <a:cs typeface="Georgia"/>
            </a:endParaRPr>
          </a:p>
          <a:p>
            <a:pPr marL="0" lvl="1">
              <a:lnSpc>
                <a:spcPts val="1400"/>
              </a:lnSpc>
              <a:spcAft>
                <a:spcPts val="400"/>
              </a:spcAft>
            </a:pPr>
            <a:r>
              <a:rPr lang="en-US" sz="1200" b="1" kern="0" dirty="0">
                <a:solidFill>
                  <a:schemeClr val="bg1"/>
                </a:solidFill>
                <a:latin typeface="Arial"/>
                <a:cs typeface="Arial"/>
              </a:rPr>
              <a:t>Provider &amp; </a:t>
            </a:r>
            <a:r>
              <a:rPr lang="en-US" sz="1200" b="1" kern="0" dirty="0" smtClean="0">
                <a:solidFill>
                  <a:schemeClr val="bg1"/>
                </a:solidFill>
                <a:latin typeface="Arial"/>
                <a:cs typeface="Arial"/>
              </a:rPr>
              <a:t>Network </a:t>
            </a:r>
            <a:r>
              <a:rPr lang="en-US" sz="1200" b="1" kern="0" dirty="0">
                <a:solidFill>
                  <a:schemeClr val="bg1"/>
                </a:solidFill>
                <a:latin typeface="Arial"/>
                <a:cs typeface="Arial"/>
              </a:rPr>
              <a:t/>
            </a:r>
            <a:br>
              <a:rPr lang="en-US" sz="1200" b="1" kern="0" dirty="0">
                <a:solidFill>
                  <a:schemeClr val="bg1"/>
                </a:solidFill>
                <a:latin typeface="Arial"/>
                <a:cs typeface="Arial"/>
              </a:rPr>
            </a:br>
            <a:r>
              <a:rPr lang="en-US" sz="1200" b="1" kern="0" dirty="0" smtClean="0">
                <a:solidFill>
                  <a:schemeClr val="bg1"/>
                </a:solidFill>
                <a:latin typeface="Arial"/>
                <a:cs typeface="Arial"/>
              </a:rPr>
              <a:t>Engagement</a:t>
            </a:r>
            <a:endParaRPr lang="en-US" sz="1200" dirty="0">
              <a:solidFill>
                <a:schemeClr val="bg1"/>
              </a:solidFill>
              <a:latin typeface="Arial"/>
              <a:cs typeface="Arial"/>
            </a:endParaRPr>
          </a:p>
          <a:p>
            <a:pPr marL="108000" lvl="1" indent="-108000">
              <a:lnSpc>
                <a:spcPts val="1400"/>
              </a:lnSpc>
              <a:spcAft>
                <a:spcPts val="400"/>
              </a:spcAft>
              <a:buFont typeface="Arial"/>
              <a:buChar char="•"/>
            </a:pPr>
            <a:r>
              <a:rPr lang="en-US" sz="1200" dirty="0">
                <a:solidFill>
                  <a:schemeClr val="bg1"/>
                </a:solidFill>
                <a:latin typeface="Georgia"/>
                <a:cs typeface="Georgia"/>
              </a:rPr>
              <a:t>Workflow integration, notifications, alerts, and performance dashboards</a:t>
            </a:r>
          </a:p>
          <a:p>
            <a:pPr marL="108000" lvl="1" indent="-108000">
              <a:lnSpc>
                <a:spcPts val="1400"/>
              </a:lnSpc>
              <a:spcAft>
                <a:spcPts val="400"/>
              </a:spcAft>
              <a:buFont typeface="Arial"/>
              <a:buChar char="•"/>
            </a:pPr>
            <a:r>
              <a:rPr lang="en-US" sz="1200" dirty="0">
                <a:solidFill>
                  <a:schemeClr val="bg1"/>
                </a:solidFill>
                <a:latin typeface="Georgia"/>
                <a:cs typeface="Georgia"/>
              </a:rPr>
              <a:t>Steerage and referral management</a:t>
            </a:r>
          </a:p>
          <a:p>
            <a:pPr marL="108000" lvl="1" indent="-108000">
              <a:lnSpc>
                <a:spcPts val="1400"/>
              </a:lnSpc>
              <a:spcAft>
                <a:spcPts val="400"/>
              </a:spcAft>
              <a:buFont typeface="Arial"/>
              <a:buChar char="•"/>
            </a:pPr>
            <a:r>
              <a:rPr lang="en-US" sz="1200" dirty="0">
                <a:solidFill>
                  <a:schemeClr val="bg1"/>
                </a:solidFill>
                <a:latin typeface="Georgia"/>
                <a:cs typeface="Georgia"/>
              </a:rPr>
              <a:t>Intelligent contracting</a:t>
            </a:r>
          </a:p>
          <a:p>
            <a:pPr fontAlgn="base">
              <a:lnSpc>
                <a:spcPct val="90000"/>
              </a:lnSpc>
              <a:spcBef>
                <a:spcPct val="0"/>
              </a:spcBef>
              <a:spcAft>
                <a:spcPct val="0"/>
              </a:spcAft>
              <a:defRPr/>
            </a:pPr>
            <a:endParaRPr lang="en-US" sz="1200" b="1" kern="0" dirty="0">
              <a:solidFill>
                <a:schemeClr val="bg1"/>
              </a:solidFill>
              <a:latin typeface="Georgia"/>
              <a:cs typeface="Georgia"/>
            </a:endParaRPr>
          </a:p>
        </p:txBody>
      </p:sp>
      <p:grpSp>
        <p:nvGrpSpPr>
          <p:cNvPr id="32" name="Group 31"/>
          <p:cNvGrpSpPr/>
          <p:nvPr/>
        </p:nvGrpSpPr>
        <p:grpSpPr>
          <a:xfrm>
            <a:off x="327320" y="1781866"/>
            <a:ext cx="5138928" cy="4526280"/>
            <a:chOff x="327320" y="1781866"/>
            <a:chExt cx="5138928" cy="4526280"/>
          </a:xfrm>
        </p:grpSpPr>
        <p:sp>
          <p:nvSpPr>
            <p:cNvPr id="27" name="Rectangle 26"/>
            <p:cNvSpPr/>
            <p:nvPr/>
          </p:nvSpPr>
          <p:spPr>
            <a:xfrm>
              <a:off x="327320" y="5024716"/>
              <a:ext cx="5135421" cy="1071595"/>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26" name="Down Arrow Callout 25"/>
            <p:cNvSpPr/>
            <p:nvPr/>
          </p:nvSpPr>
          <p:spPr>
            <a:xfrm>
              <a:off x="327320" y="2739670"/>
              <a:ext cx="5138928" cy="2585630"/>
            </a:xfrm>
            <a:prstGeom prst="downArrowCallout">
              <a:avLst>
                <a:gd name="adj1" fmla="val 177844"/>
                <a:gd name="adj2" fmla="val 39697"/>
                <a:gd name="adj3" fmla="val 11825"/>
                <a:gd name="adj4" fmla="val 88175"/>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24" name="Down Arrow Callout 23"/>
            <p:cNvSpPr/>
            <p:nvPr/>
          </p:nvSpPr>
          <p:spPr>
            <a:xfrm>
              <a:off x="327320" y="1790940"/>
              <a:ext cx="5138928" cy="1254781"/>
            </a:xfrm>
            <a:prstGeom prst="downArrowCallout">
              <a:avLst>
                <a:gd name="adj1" fmla="val 177844"/>
                <a:gd name="adj2" fmla="val 88922"/>
                <a:gd name="adj3" fmla="val 25000"/>
                <a:gd name="adj4" fmla="val 75000"/>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29" name="Rectangle 28"/>
            <p:cNvSpPr/>
            <p:nvPr/>
          </p:nvSpPr>
          <p:spPr>
            <a:xfrm>
              <a:off x="382252" y="1781866"/>
              <a:ext cx="5070742" cy="452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spcAft>
                  <a:spcPts val="400"/>
                </a:spcAft>
              </a:pPr>
              <a:r>
                <a:rPr lang="en-US" b="1" dirty="0" smtClean="0">
                  <a:solidFill>
                    <a:schemeClr val="accent2"/>
                  </a:solidFill>
                  <a:latin typeface="Arial" panose="020B0604020202020204" pitchFamily="34" charset="0"/>
                </a:rPr>
                <a:t>Connect</a:t>
              </a:r>
            </a:p>
            <a:p>
              <a:pPr marL="108000" lvl="1" indent="-108000">
                <a:spcAft>
                  <a:spcPts val="2000"/>
                </a:spcAft>
                <a:buFont typeface="Arial"/>
                <a:buChar char="•"/>
              </a:pPr>
              <a:r>
                <a:rPr lang="en-US" sz="1200" dirty="0">
                  <a:solidFill>
                    <a:schemeClr val="accent2"/>
                  </a:solidFill>
                  <a:latin typeface="Georgia"/>
                  <a:cs typeface="Georgia"/>
                </a:rPr>
                <a:t>Acquisition and aggregation of clinical  &amp; financial data </a:t>
              </a:r>
              <a:r>
                <a:rPr lang="en-US" sz="1200" dirty="0" smtClean="0">
                  <a:solidFill>
                    <a:schemeClr val="accent2"/>
                  </a:solidFill>
                  <a:latin typeface="Georgia"/>
                  <a:cs typeface="Georgia"/>
                </a:rPr>
                <a:t>to create a</a:t>
              </a:r>
              <a:br>
                <a:rPr lang="en-US" sz="1200" dirty="0" smtClean="0">
                  <a:solidFill>
                    <a:schemeClr val="accent2"/>
                  </a:solidFill>
                  <a:latin typeface="Georgia"/>
                  <a:cs typeface="Georgia"/>
                </a:rPr>
              </a:br>
              <a:r>
                <a:rPr lang="en-US" sz="1200" dirty="0" smtClean="0">
                  <a:solidFill>
                    <a:schemeClr val="accent2"/>
                  </a:solidFill>
                  <a:latin typeface="Georgia"/>
                  <a:cs typeface="Georgia"/>
                </a:rPr>
                <a:t>holistic </a:t>
              </a:r>
              <a:r>
                <a:rPr lang="en-US" sz="1200" dirty="0">
                  <a:solidFill>
                    <a:schemeClr val="accent2"/>
                  </a:solidFill>
                  <a:latin typeface="Georgia"/>
                  <a:cs typeface="Georgia"/>
                </a:rPr>
                <a:t>view of the </a:t>
              </a:r>
              <a:r>
                <a:rPr lang="en-US" sz="1200" dirty="0" smtClean="0">
                  <a:solidFill>
                    <a:schemeClr val="accent2"/>
                  </a:solidFill>
                  <a:latin typeface="Georgia"/>
                  <a:cs typeface="Georgia"/>
                </a:rPr>
                <a:t>patient</a:t>
              </a:r>
            </a:p>
            <a:p>
              <a:pPr>
                <a:spcAft>
                  <a:spcPts val="400"/>
                </a:spcAft>
              </a:pPr>
              <a:r>
                <a:rPr lang="en-US" b="1" dirty="0">
                  <a:solidFill>
                    <a:schemeClr val="accent2"/>
                  </a:solidFill>
                  <a:latin typeface="Arial" panose="020B0604020202020204" pitchFamily="34" charset="0"/>
                </a:rPr>
                <a:t>Analyze</a:t>
              </a:r>
            </a:p>
            <a:p>
              <a:pPr marL="108000" lvl="1" indent="-108000">
                <a:lnSpc>
                  <a:spcPts val="1400"/>
                </a:lnSpc>
                <a:spcAft>
                  <a:spcPts val="800"/>
                </a:spcAft>
                <a:buFont typeface="Arial"/>
                <a:buChar char="•"/>
              </a:pPr>
              <a:r>
                <a:rPr lang="en-US" sz="1200" dirty="0">
                  <a:solidFill>
                    <a:schemeClr val="accent2"/>
                  </a:solidFill>
                  <a:latin typeface="Georgia"/>
                </a:rPr>
                <a:t>Financial and clinical quality analytics to risk stratify patients </a:t>
              </a:r>
            </a:p>
            <a:p>
              <a:pPr marL="108000" lvl="1" indent="-108000">
                <a:lnSpc>
                  <a:spcPts val="1400"/>
                </a:lnSpc>
                <a:spcAft>
                  <a:spcPts val="800"/>
                </a:spcAft>
                <a:buFont typeface="Arial"/>
                <a:buChar char="•"/>
              </a:pPr>
              <a:r>
                <a:rPr lang="en-US" sz="1200" dirty="0">
                  <a:solidFill>
                    <a:schemeClr val="accent2"/>
                  </a:solidFill>
                  <a:latin typeface="Georgia"/>
                </a:rPr>
                <a:t>Gap in care identification and patient registries for actionable workflows</a:t>
              </a:r>
            </a:p>
            <a:p>
              <a:pPr marL="108000" lvl="1" indent="-108000">
                <a:lnSpc>
                  <a:spcPts val="1400"/>
                </a:lnSpc>
                <a:spcAft>
                  <a:spcPts val="800"/>
                </a:spcAft>
                <a:buFont typeface="Arial"/>
                <a:buChar char="•"/>
              </a:pPr>
              <a:r>
                <a:rPr lang="en-US" sz="1200" dirty="0">
                  <a:solidFill>
                    <a:schemeClr val="accent2"/>
                  </a:solidFill>
                  <a:latin typeface="Georgia"/>
                </a:rPr>
                <a:t>Provider practice pattern analysis</a:t>
              </a:r>
            </a:p>
            <a:p>
              <a:pPr marL="108000" lvl="1" indent="-108000">
                <a:lnSpc>
                  <a:spcPts val="1400"/>
                </a:lnSpc>
                <a:spcAft>
                  <a:spcPts val="800"/>
                </a:spcAft>
                <a:buFont typeface="Arial"/>
                <a:buChar char="•"/>
              </a:pPr>
              <a:r>
                <a:rPr lang="en-US" sz="1200" dirty="0">
                  <a:solidFill>
                    <a:schemeClr val="accent2"/>
                  </a:solidFill>
                  <a:latin typeface="Georgia"/>
                </a:rPr>
                <a:t>Cost, utilization management across key contract success drivers</a:t>
              </a:r>
            </a:p>
            <a:p>
              <a:pPr marL="108000" lvl="1" indent="-108000">
                <a:lnSpc>
                  <a:spcPts val="1400"/>
                </a:lnSpc>
                <a:spcAft>
                  <a:spcPts val="800"/>
                </a:spcAft>
                <a:buFont typeface="Arial"/>
                <a:buChar char="•"/>
              </a:pPr>
              <a:r>
                <a:rPr lang="en-US" sz="1200" dirty="0">
                  <a:solidFill>
                    <a:schemeClr val="accent2"/>
                  </a:solidFill>
                  <a:latin typeface="Georgia"/>
                </a:rPr>
                <a:t>Network management to drive consistent care</a:t>
              </a:r>
            </a:p>
            <a:p>
              <a:pPr marL="108000" lvl="1" indent="-108000">
                <a:lnSpc>
                  <a:spcPts val="1400"/>
                </a:lnSpc>
                <a:spcAft>
                  <a:spcPts val="2000"/>
                </a:spcAft>
                <a:buFont typeface="Arial"/>
                <a:buChar char="•"/>
              </a:pPr>
              <a:r>
                <a:rPr lang="en-US" sz="1200" dirty="0">
                  <a:solidFill>
                    <a:schemeClr val="accent2"/>
                  </a:solidFill>
                  <a:latin typeface="Georgia"/>
                </a:rPr>
                <a:t>Advanced payment modeling and risk contract performance</a:t>
              </a:r>
            </a:p>
            <a:p>
              <a:pPr>
                <a:spcAft>
                  <a:spcPts val="400"/>
                </a:spcAft>
              </a:pPr>
              <a:r>
                <a:rPr lang="en-US" b="1" dirty="0">
                  <a:solidFill>
                    <a:schemeClr val="accent2"/>
                  </a:solidFill>
                  <a:latin typeface="Arial" panose="020B0604020202020204" pitchFamily="34" charset="0"/>
                </a:rPr>
                <a:t>Intervene</a:t>
              </a:r>
            </a:p>
            <a:p>
              <a:pPr marL="108000" lvl="1" indent="-108000">
                <a:lnSpc>
                  <a:spcPts val="1400"/>
                </a:lnSpc>
                <a:spcBef>
                  <a:spcPts val="0"/>
                </a:spcBef>
                <a:spcAft>
                  <a:spcPts val="800"/>
                </a:spcAft>
                <a:buFont typeface="Arial"/>
                <a:buChar char="•"/>
              </a:pPr>
              <a:r>
                <a:rPr lang="en-US" sz="1200" dirty="0" smtClean="0">
                  <a:solidFill>
                    <a:srgbClr val="005A8C"/>
                  </a:solidFill>
                  <a:latin typeface="Georgia"/>
                  <a:cs typeface="Georgia"/>
                </a:rPr>
                <a:t>Rules-driven </a:t>
              </a:r>
              <a:r>
                <a:rPr lang="en-US" sz="1200" dirty="0">
                  <a:solidFill>
                    <a:srgbClr val="005A8C"/>
                  </a:solidFill>
                  <a:latin typeface="Georgia"/>
                  <a:cs typeface="Georgia"/>
                </a:rPr>
                <a:t>outreach workflow to address patient gaps in care</a:t>
              </a:r>
            </a:p>
            <a:p>
              <a:pPr marL="108000" lvl="1" indent="-108000">
                <a:lnSpc>
                  <a:spcPts val="1400"/>
                </a:lnSpc>
                <a:spcBef>
                  <a:spcPts val="0"/>
                </a:spcBef>
                <a:spcAft>
                  <a:spcPts val="800"/>
                </a:spcAft>
                <a:buFont typeface="Arial"/>
                <a:buChar char="•"/>
              </a:pPr>
              <a:r>
                <a:rPr lang="en-US" sz="1200" dirty="0">
                  <a:solidFill>
                    <a:srgbClr val="005A8C"/>
                  </a:solidFill>
                  <a:latin typeface="Georgia"/>
                  <a:cs typeface="Georgia"/>
                </a:rPr>
                <a:t>Dynamic care plans and assessments to guide patient </a:t>
              </a:r>
              <a:r>
                <a:rPr lang="en-US" sz="1200" dirty="0" smtClean="0">
                  <a:solidFill>
                    <a:srgbClr val="005A8C"/>
                  </a:solidFill>
                  <a:latin typeface="Georgia"/>
                  <a:cs typeface="Georgia"/>
                </a:rPr>
                <a:t>interactions</a:t>
              </a:r>
              <a:endParaRPr lang="en-US" sz="1200" dirty="0">
                <a:solidFill>
                  <a:srgbClr val="005A8C"/>
                </a:solidFill>
                <a:latin typeface="Georgia"/>
                <a:cs typeface="Georgia"/>
              </a:endParaRPr>
            </a:p>
          </p:txBody>
        </p:sp>
      </p:grpSp>
      <p:sp>
        <p:nvSpPr>
          <p:cNvPr id="21" name="Pentagon 20"/>
          <p:cNvSpPr/>
          <p:nvPr/>
        </p:nvSpPr>
        <p:spPr>
          <a:xfrm rot="10800000">
            <a:off x="5086845" y="1880614"/>
            <a:ext cx="367799" cy="589882"/>
          </a:xfrm>
          <a:prstGeom prst="homePlate">
            <a:avLst>
              <a:gd name="adj" fmla="val 783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22" name="Pentagon 21"/>
          <p:cNvSpPr/>
          <p:nvPr/>
        </p:nvSpPr>
        <p:spPr>
          <a:xfrm rot="10800000">
            <a:off x="5086845" y="3532225"/>
            <a:ext cx="367799" cy="589882"/>
          </a:xfrm>
          <a:prstGeom prst="homePlate">
            <a:avLst>
              <a:gd name="adj" fmla="val 783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23" name="Pentagon 22"/>
          <p:cNvSpPr/>
          <p:nvPr/>
        </p:nvSpPr>
        <p:spPr>
          <a:xfrm rot="10800000">
            <a:off x="5086845" y="5315686"/>
            <a:ext cx="367799" cy="589882"/>
          </a:xfrm>
          <a:prstGeom prst="homePlate">
            <a:avLst>
              <a:gd name="adj" fmla="val 783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19"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20"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14</a:t>
            </a:fld>
            <a:endParaRPr dirty="0">
              <a:solidFill>
                <a:srgbClr val="005A8C"/>
              </a:solidFill>
            </a:endParaRPr>
          </a:p>
        </p:txBody>
      </p:sp>
    </p:spTree>
    <p:extLst>
      <p:ext uri="{BB962C8B-B14F-4D97-AF65-F5344CB8AC3E}">
        <p14:creationId xmlns="" xmlns:p14="http://schemas.microsoft.com/office/powerpoint/2010/main" val="318412991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750" y="720000"/>
            <a:ext cx="7974000" cy="457199"/>
          </a:xfrm>
        </p:spPr>
        <p:txBody>
          <a:bodyPr/>
          <a:lstStyle/>
          <a:p>
            <a:r>
              <a:rPr lang="en-US" sz="2800" dirty="0"/>
              <a:t>Support Value-based Care</a:t>
            </a:r>
          </a:p>
        </p:txBody>
      </p:sp>
      <p:sp>
        <p:nvSpPr>
          <p:cNvPr id="5" name="Text Placeholder 4"/>
          <p:cNvSpPr>
            <a:spLocks noGrp="1"/>
          </p:cNvSpPr>
          <p:nvPr>
            <p:ph type="body" sz="quarter" idx="15"/>
          </p:nvPr>
        </p:nvSpPr>
        <p:spPr>
          <a:xfrm>
            <a:off x="222750" y="1169988"/>
            <a:ext cx="7739050" cy="457200"/>
          </a:xfrm>
        </p:spPr>
        <p:txBody>
          <a:bodyPr/>
          <a:lstStyle/>
          <a:p>
            <a:r>
              <a:rPr lang="en-US" sz="2000" i="1" dirty="0" smtClean="0">
                <a:solidFill>
                  <a:schemeClr val="accent3"/>
                </a:solidFill>
              </a:rPr>
              <a:t>Experience and Results</a:t>
            </a:r>
            <a:endParaRPr lang="en-US" sz="2000" i="1" dirty="0">
              <a:solidFill>
                <a:schemeClr val="accent3"/>
              </a:solidFill>
            </a:endParaRPr>
          </a:p>
        </p:txBody>
      </p:sp>
      <p:sp>
        <p:nvSpPr>
          <p:cNvPr id="8" name="Rectangle 7"/>
          <p:cNvSpPr/>
          <p:nvPr/>
        </p:nvSpPr>
        <p:spPr>
          <a:xfrm>
            <a:off x="3175000" y="1955800"/>
            <a:ext cx="2787650" cy="4140200"/>
          </a:xfrm>
          <a:prstGeom prst="rect">
            <a:avLst/>
          </a:prstGeom>
          <a:noFill/>
          <a:ln w="6350" cmpd="sng">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9" name="Rectangle 8"/>
          <p:cNvSpPr/>
          <p:nvPr/>
        </p:nvSpPr>
        <p:spPr>
          <a:xfrm>
            <a:off x="3727450" y="5899150"/>
            <a:ext cx="1822450" cy="25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10" name="Rectangle 9"/>
          <p:cNvSpPr/>
          <p:nvPr/>
        </p:nvSpPr>
        <p:spPr>
          <a:xfrm>
            <a:off x="222250" y="1955800"/>
            <a:ext cx="2787650" cy="3060700"/>
          </a:xfrm>
          <a:prstGeom prst="rect">
            <a:avLst/>
          </a:prstGeom>
          <a:noFill/>
          <a:ln w="6350" cmpd="sng">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11" name="Rectangle 10"/>
          <p:cNvSpPr/>
          <p:nvPr/>
        </p:nvSpPr>
        <p:spPr>
          <a:xfrm>
            <a:off x="349249" y="2101850"/>
            <a:ext cx="2508251" cy="295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800"/>
              </a:lnSpc>
              <a:spcAft>
                <a:spcPts val="800"/>
              </a:spcAft>
              <a:buClr>
                <a:schemeClr val="bg1"/>
              </a:buClr>
            </a:pPr>
            <a:r>
              <a:rPr lang="en-US" b="1" dirty="0" smtClean="0">
                <a:solidFill>
                  <a:schemeClr val="accent2"/>
                </a:solidFill>
                <a:latin typeface="Arial"/>
                <a:cs typeface="Arial"/>
              </a:rPr>
              <a:t>Physician buy-in with </a:t>
            </a:r>
            <a:br>
              <a:rPr lang="en-US" b="1" dirty="0" smtClean="0">
                <a:solidFill>
                  <a:schemeClr val="accent2"/>
                </a:solidFill>
                <a:latin typeface="Arial"/>
                <a:cs typeface="Arial"/>
              </a:rPr>
            </a:br>
            <a:r>
              <a:rPr lang="en-US" b="1" dirty="0" smtClean="0">
                <a:solidFill>
                  <a:schemeClr val="accent2"/>
                </a:solidFill>
                <a:latin typeface="Arial"/>
                <a:cs typeface="Arial"/>
              </a:rPr>
              <a:t>data &amp; analytics</a:t>
            </a:r>
          </a:p>
          <a:p>
            <a:pPr marL="108000" indent="-108000">
              <a:lnSpc>
                <a:spcPts val="1600"/>
              </a:lnSpc>
              <a:spcAft>
                <a:spcPts val="800"/>
              </a:spcAft>
              <a:buFont typeface="Arial" pitchFamily="34" charset="0"/>
              <a:buChar char="•"/>
            </a:pPr>
            <a:r>
              <a:rPr lang="en-US" sz="1200" dirty="0" smtClean="0">
                <a:solidFill>
                  <a:schemeClr val="accent2"/>
                </a:solidFill>
                <a:latin typeface="Georgia" pitchFamily="18" charset="0"/>
              </a:rPr>
              <a:t>Network with 6 acute facilities and 1,795 physicians</a:t>
            </a:r>
          </a:p>
          <a:p>
            <a:pPr marL="108000" indent="-108000">
              <a:lnSpc>
                <a:spcPts val="1600"/>
              </a:lnSpc>
              <a:spcAft>
                <a:spcPts val="800"/>
              </a:spcAft>
              <a:buFont typeface="Arial" pitchFamily="34" charset="0"/>
              <a:buChar char="•"/>
            </a:pPr>
            <a:r>
              <a:rPr lang="en-US" sz="1200" dirty="0" smtClean="0">
                <a:solidFill>
                  <a:schemeClr val="accent2"/>
                </a:solidFill>
                <a:latin typeface="Georgia" pitchFamily="18" charset="0"/>
              </a:rPr>
              <a:t>Leveraging McKesson services to  move from a data “wish list” to meaningful set of success metrics – reduced data noise by 12%</a:t>
            </a:r>
          </a:p>
          <a:p>
            <a:pPr marL="108000" indent="-108000">
              <a:lnSpc>
                <a:spcPts val="1600"/>
              </a:lnSpc>
              <a:spcAft>
                <a:spcPts val="800"/>
              </a:spcAft>
              <a:buFont typeface="Arial" pitchFamily="34" charset="0"/>
              <a:buChar char="•"/>
            </a:pPr>
            <a:r>
              <a:rPr lang="en-US" sz="1200" dirty="0" smtClean="0">
                <a:solidFill>
                  <a:schemeClr val="accent2"/>
                </a:solidFill>
                <a:latin typeface="Georgia" pitchFamily="18" charset="0"/>
              </a:rPr>
              <a:t>Focus on data well understood and within organization’s control, with MD champion as key stakeholder</a:t>
            </a:r>
            <a:endParaRPr lang="en-US" sz="1200" dirty="0">
              <a:solidFill>
                <a:schemeClr val="accent2"/>
              </a:solidFill>
              <a:latin typeface="Georgia" pitchFamily="18" charset="0"/>
            </a:endParaRPr>
          </a:p>
        </p:txBody>
      </p:sp>
      <p:grpSp>
        <p:nvGrpSpPr>
          <p:cNvPr id="12" name="Group 11"/>
          <p:cNvGrpSpPr/>
          <p:nvPr/>
        </p:nvGrpSpPr>
        <p:grpSpPr>
          <a:xfrm>
            <a:off x="660400" y="4756150"/>
            <a:ext cx="1822450" cy="514350"/>
            <a:chOff x="660400" y="5600700"/>
            <a:chExt cx="1822450" cy="514350"/>
          </a:xfrm>
        </p:grpSpPr>
        <p:sp>
          <p:nvSpPr>
            <p:cNvPr id="13" name="Rectangle 12"/>
            <p:cNvSpPr/>
            <p:nvPr/>
          </p:nvSpPr>
          <p:spPr>
            <a:xfrm>
              <a:off x="660400" y="5600700"/>
              <a:ext cx="18224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14" name="Picture 13" descr="EmoryLogo1.png"/>
            <p:cNvPicPr>
              <a:picLocks noChangeAspect="1"/>
            </p:cNvPicPr>
            <p:nvPr/>
          </p:nvPicPr>
          <p:blipFill>
            <a:blip r:embed="rId3" cstate="print"/>
            <a:stretch>
              <a:fillRect/>
            </a:stretch>
          </p:blipFill>
          <p:spPr>
            <a:xfrm>
              <a:off x="786265" y="5645400"/>
              <a:ext cx="1570721" cy="392680"/>
            </a:xfrm>
            <a:prstGeom prst="rect">
              <a:avLst/>
            </a:prstGeom>
            <a:ln w="3175">
              <a:noFill/>
            </a:ln>
          </p:spPr>
        </p:pic>
      </p:grpSp>
      <p:sp>
        <p:nvSpPr>
          <p:cNvPr id="15" name="Rectangle 14"/>
          <p:cNvSpPr/>
          <p:nvPr/>
        </p:nvSpPr>
        <p:spPr>
          <a:xfrm>
            <a:off x="3291923" y="2101850"/>
            <a:ext cx="2499277" cy="351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Bef>
                <a:spcPts val="400"/>
              </a:spcBef>
              <a:spcAft>
                <a:spcPts val="400"/>
              </a:spcAft>
              <a:buClr>
                <a:schemeClr val="tx2"/>
              </a:buClr>
            </a:pPr>
            <a:r>
              <a:rPr lang="en-US" sz="1600" b="1" dirty="0" smtClean="0">
                <a:solidFill>
                  <a:srgbClr val="005A8C"/>
                </a:solidFill>
                <a:latin typeface="Arial"/>
                <a:cs typeface="Arial"/>
              </a:rPr>
              <a:t>Continuous improvement</a:t>
            </a:r>
            <a:br>
              <a:rPr lang="en-US" sz="1600" b="1" dirty="0" smtClean="0">
                <a:solidFill>
                  <a:srgbClr val="005A8C"/>
                </a:solidFill>
                <a:latin typeface="Arial"/>
                <a:cs typeface="Arial"/>
              </a:rPr>
            </a:br>
            <a:r>
              <a:rPr lang="en-US" sz="1600" b="1" dirty="0" smtClean="0">
                <a:solidFill>
                  <a:srgbClr val="005A8C"/>
                </a:solidFill>
                <a:latin typeface="Arial"/>
                <a:cs typeface="Arial"/>
              </a:rPr>
              <a:t>culture</a:t>
            </a:r>
            <a:endParaRPr lang="en-US" sz="1600" dirty="0" smtClean="0">
              <a:solidFill>
                <a:srgbClr val="005A8C"/>
              </a:solidFill>
              <a:latin typeface="Arial"/>
              <a:cs typeface="Arial"/>
            </a:endParaRPr>
          </a:p>
          <a:p>
            <a:pPr marL="108000" indent="-108000">
              <a:lnSpc>
                <a:spcPts val="1600"/>
              </a:lnSpc>
              <a:spcAft>
                <a:spcPts val="800"/>
              </a:spcAft>
              <a:buFont typeface="Arial"/>
              <a:buChar char="•"/>
            </a:pPr>
            <a:r>
              <a:rPr lang="en-US" sz="1200" dirty="0" smtClean="0">
                <a:solidFill>
                  <a:srgbClr val="005A8C"/>
                </a:solidFill>
                <a:latin typeface="Georgia" pitchFamily="18" charset="0"/>
              </a:rPr>
              <a:t>Largest network in LA: </a:t>
            </a:r>
          </a:p>
          <a:p>
            <a:pPr marL="324000" lvl="1" indent="-144000">
              <a:lnSpc>
                <a:spcPts val="1600"/>
              </a:lnSpc>
              <a:spcAft>
                <a:spcPts val="800"/>
              </a:spcAft>
              <a:buFont typeface="Arial"/>
              <a:buChar char="•"/>
            </a:pPr>
            <a:r>
              <a:rPr lang="en-US" sz="1200" dirty="0" smtClean="0">
                <a:solidFill>
                  <a:srgbClr val="005A8C"/>
                </a:solidFill>
                <a:latin typeface="Georgia" pitchFamily="18" charset="0"/>
              </a:rPr>
              <a:t>9 acute facilities</a:t>
            </a:r>
          </a:p>
          <a:p>
            <a:pPr marL="324000" lvl="1" indent="-144000">
              <a:lnSpc>
                <a:spcPts val="1600"/>
              </a:lnSpc>
              <a:spcAft>
                <a:spcPts val="800"/>
              </a:spcAft>
              <a:buFont typeface="Arial"/>
              <a:buChar char="•"/>
            </a:pPr>
            <a:r>
              <a:rPr lang="en-US" sz="1200" dirty="0" smtClean="0">
                <a:solidFill>
                  <a:srgbClr val="005A8C"/>
                </a:solidFill>
                <a:latin typeface="Georgia" pitchFamily="18" charset="0"/>
              </a:rPr>
              <a:t>~3,500 physicians </a:t>
            </a:r>
            <a:br>
              <a:rPr lang="en-US" sz="1200" dirty="0" smtClean="0">
                <a:solidFill>
                  <a:srgbClr val="005A8C"/>
                </a:solidFill>
                <a:latin typeface="Georgia" pitchFamily="18" charset="0"/>
              </a:rPr>
            </a:br>
            <a:r>
              <a:rPr lang="en-US" sz="1200" dirty="0" smtClean="0">
                <a:solidFill>
                  <a:srgbClr val="005A8C"/>
                </a:solidFill>
                <a:latin typeface="Georgia" pitchFamily="18" charset="0"/>
              </a:rPr>
              <a:t>(employed and affiliated)</a:t>
            </a:r>
          </a:p>
          <a:p>
            <a:pPr marL="324000" lvl="1" indent="-144000">
              <a:lnSpc>
                <a:spcPts val="1600"/>
              </a:lnSpc>
              <a:spcAft>
                <a:spcPts val="800"/>
              </a:spcAft>
              <a:buFont typeface="Arial"/>
              <a:buChar char="•"/>
            </a:pPr>
            <a:r>
              <a:rPr lang="en-US" sz="1200" dirty="0" smtClean="0">
                <a:solidFill>
                  <a:srgbClr val="005A8C"/>
                </a:solidFill>
                <a:latin typeface="Georgia" pitchFamily="18" charset="0"/>
              </a:rPr>
              <a:t>128k at-risk lives</a:t>
            </a:r>
          </a:p>
          <a:p>
            <a:pPr marL="108000" indent="-108000">
              <a:lnSpc>
                <a:spcPts val="1600"/>
              </a:lnSpc>
              <a:spcAft>
                <a:spcPts val="800"/>
              </a:spcAft>
              <a:buFont typeface="Arial"/>
              <a:buChar char="•"/>
            </a:pPr>
            <a:r>
              <a:rPr lang="en-US" sz="1200" dirty="0" smtClean="0">
                <a:solidFill>
                  <a:srgbClr val="005A8C"/>
                </a:solidFill>
                <a:latin typeface="Georgia" pitchFamily="18" charset="0"/>
              </a:rPr>
              <a:t>Focused on cost engineering, variation reduction, and process improvement </a:t>
            </a:r>
            <a:r>
              <a:rPr lang="en-US" sz="1200" dirty="0" smtClean="0">
                <a:solidFill>
                  <a:srgbClr val="005A8C"/>
                </a:solidFill>
                <a:latin typeface="Georgia" pitchFamily="18" charset="0"/>
                <a:sym typeface="Wingdings" pitchFamily="2" charset="2"/>
              </a:rPr>
              <a:t> service line by service line</a:t>
            </a:r>
          </a:p>
          <a:p>
            <a:pPr marL="108000" indent="-108000">
              <a:lnSpc>
                <a:spcPts val="1600"/>
              </a:lnSpc>
              <a:spcAft>
                <a:spcPts val="800"/>
              </a:spcAft>
              <a:buFont typeface="Arial"/>
              <a:buChar char="•"/>
            </a:pPr>
            <a:r>
              <a:rPr lang="en-US" sz="1200" dirty="0" smtClean="0">
                <a:solidFill>
                  <a:srgbClr val="005A8C"/>
                </a:solidFill>
                <a:latin typeface="Georgia" pitchFamily="18" charset="0"/>
                <a:sym typeface="Wingdings" pitchFamily="2" charset="2"/>
              </a:rPr>
              <a:t>Teams led by MDs with operations, clinical, and analytics members to break down cultural silos</a:t>
            </a:r>
            <a:endParaRPr lang="en-US" sz="1200" dirty="0">
              <a:solidFill>
                <a:srgbClr val="005A8C"/>
              </a:solidFill>
              <a:latin typeface="Georgia" pitchFamily="18" charset="0"/>
            </a:endParaRPr>
          </a:p>
        </p:txBody>
      </p:sp>
      <p:pic>
        <p:nvPicPr>
          <p:cNvPr id="16" name="Picture 5"/>
          <p:cNvPicPr>
            <a:picLocks noChangeAspect="1" noChangeArrowheads="1"/>
          </p:cNvPicPr>
          <p:nvPr/>
        </p:nvPicPr>
        <p:blipFill>
          <a:blip r:embed="rId4" cstate="print"/>
          <a:srcRect l="3302" t="27136" r="8019" b="33241"/>
          <a:stretch>
            <a:fillRect/>
          </a:stretch>
        </p:blipFill>
        <p:spPr bwMode="auto">
          <a:xfrm>
            <a:off x="4008102" y="5732430"/>
            <a:ext cx="1121447" cy="501072"/>
          </a:xfrm>
          <a:prstGeom prst="rect">
            <a:avLst/>
          </a:prstGeom>
          <a:noFill/>
          <a:ln>
            <a:noFill/>
          </a:ln>
        </p:spPr>
      </p:pic>
      <p:sp>
        <p:nvSpPr>
          <p:cNvPr id="17" name="Rectangle 16"/>
          <p:cNvSpPr/>
          <p:nvPr/>
        </p:nvSpPr>
        <p:spPr>
          <a:xfrm>
            <a:off x="6146800" y="1955800"/>
            <a:ext cx="2787650" cy="4140200"/>
          </a:xfrm>
          <a:prstGeom prst="rect">
            <a:avLst/>
          </a:prstGeom>
          <a:noFill/>
          <a:ln w="6350" cmpd="sng">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18" name="Rectangle 17"/>
          <p:cNvSpPr/>
          <p:nvPr/>
        </p:nvSpPr>
        <p:spPr>
          <a:xfrm>
            <a:off x="6263723" y="2101850"/>
            <a:ext cx="2593674" cy="4024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Bef>
                <a:spcPts val="600"/>
              </a:spcBef>
              <a:spcAft>
                <a:spcPts val="600"/>
              </a:spcAft>
            </a:pPr>
            <a:r>
              <a:rPr lang="en-US" b="1" dirty="0">
                <a:solidFill>
                  <a:srgbClr val="005A8C"/>
                </a:solidFill>
                <a:latin typeface="Arial"/>
                <a:cs typeface="Arial"/>
              </a:rPr>
              <a:t>Payer – provider collaboration</a:t>
            </a:r>
          </a:p>
          <a:p>
            <a:pPr marL="108000" indent="-108000">
              <a:lnSpc>
                <a:spcPts val="1600"/>
              </a:lnSpc>
              <a:spcAft>
                <a:spcPts val="800"/>
              </a:spcAft>
              <a:buFont typeface="Arial" pitchFamily="34" charset="0"/>
              <a:buChar char="•"/>
            </a:pPr>
            <a:r>
              <a:rPr lang="en-US" sz="1200" dirty="0">
                <a:solidFill>
                  <a:srgbClr val="005A8C"/>
                </a:solidFill>
                <a:latin typeface="Georgia" pitchFamily="18" charset="0"/>
              </a:rPr>
              <a:t>Triple S is biggest health plan in Puerto Rico, partnering with </a:t>
            </a:r>
            <a:r>
              <a:rPr lang="en-US" sz="1200" dirty="0" smtClean="0">
                <a:solidFill>
                  <a:srgbClr val="005A8C"/>
                </a:solidFill>
                <a:latin typeface="Georgia" pitchFamily="18" charset="0"/>
              </a:rPr>
              <a:t/>
            </a:r>
            <a:br>
              <a:rPr lang="en-US" sz="1200" dirty="0" smtClean="0">
                <a:solidFill>
                  <a:srgbClr val="005A8C"/>
                </a:solidFill>
                <a:latin typeface="Georgia" pitchFamily="18" charset="0"/>
              </a:rPr>
            </a:br>
            <a:r>
              <a:rPr lang="en-US" sz="1200" dirty="0" smtClean="0">
                <a:solidFill>
                  <a:srgbClr val="005A8C"/>
                </a:solidFill>
                <a:latin typeface="Georgia" pitchFamily="18" charset="0"/>
              </a:rPr>
              <a:t>6,200</a:t>
            </a:r>
            <a:r>
              <a:rPr lang="en-US" sz="1200" dirty="0">
                <a:solidFill>
                  <a:srgbClr val="005A8C"/>
                </a:solidFill>
                <a:latin typeface="Georgia" pitchFamily="18" charset="0"/>
              </a:rPr>
              <a:t>+ providers  </a:t>
            </a:r>
          </a:p>
          <a:p>
            <a:pPr marL="108000" indent="-108000">
              <a:lnSpc>
                <a:spcPts val="1600"/>
              </a:lnSpc>
              <a:spcAft>
                <a:spcPts val="800"/>
              </a:spcAft>
              <a:buFont typeface="Arial" pitchFamily="34" charset="0"/>
              <a:buChar char="•"/>
            </a:pPr>
            <a:r>
              <a:rPr lang="en-US" sz="1200" dirty="0">
                <a:solidFill>
                  <a:srgbClr val="005A8C"/>
                </a:solidFill>
                <a:latin typeface="Georgia" pitchFamily="18" charset="0"/>
              </a:rPr>
              <a:t>High Medicare Advantage and dual </a:t>
            </a:r>
            <a:r>
              <a:rPr lang="en-US" sz="1200" dirty="0" smtClean="0">
                <a:solidFill>
                  <a:srgbClr val="005A8C"/>
                </a:solidFill>
                <a:latin typeface="Georgia" pitchFamily="18" charset="0"/>
              </a:rPr>
              <a:t>-eligible </a:t>
            </a:r>
            <a:r>
              <a:rPr lang="en-US" sz="1200" dirty="0">
                <a:solidFill>
                  <a:srgbClr val="005A8C"/>
                </a:solidFill>
                <a:latin typeface="Georgia" pitchFamily="18" charset="0"/>
              </a:rPr>
              <a:t>population</a:t>
            </a:r>
          </a:p>
          <a:p>
            <a:pPr marL="108000" indent="-108000">
              <a:lnSpc>
                <a:spcPts val="1600"/>
              </a:lnSpc>
              <a:spcAft>
                <a:spcPts val="800"/>
              </a:spcAft>
              <a:buFont typeface="Arial" pitchFamily="34" charset="0"/>
              <a:buChar char="•"/>
            </a:pPr>
            <a:r>
              <a:rPr lang="en-US" sz="1200" b="1" dirty="0">
                <a:solidFill>
                  <a:srgbClr val="005A8C"/>
                </a:solidFill>
                <a:latin typeface="Georgia" pitchFamily="18" charset="0"/>
              </a:rPr>
              <a:t>6% reduction </a:t>
            </a:r>
            <a:r>
              <a:rPr lang="en-US" sz="1200" dirty="0">
                <a:solidFill>
                  <a:srgbClr val="005A8C"/>
                </a:solidFill>
                <a:latin typeface="Georgia" pitchFamily="18" charset="0"/>
              </a:rPr>
              <a:t>in readmissions</a:t>
            </a:r>
          </a:p>
          <a:p>
            <a:pPr marL="108000" indent="-108000">
              <a:lnSpc>
                <a:spcPts val="1600"/>
              </a:lnSpc>
              <a:spcAft>
                <a:spcPts val="800"/>
              </a:spcAft>
              <a:buFont typeface="Arial" pitchFamily="34" charset="0"/>
              <a:buChar char="•"/>
            </a:pPr>
            <a:r>
              <a:rPr lang="en-US" sz="1200" b="1" dirty="0">
                <a:solidFill>
                  <a:srgbClr val="005A8C"/>
                </a:solidFill>
                <a:latin typeface="Georgia" pitchFamily="18" charset="0"/>
              </a:rPr>
              <a:t>19% improvement </a:t>
            </a:r>
            <a:r>
              <a:rPr lang="en-US" sz="1200" dirty="0">
                <a:solidFill>
                  <a:srgbClr val="005A8C"/>
                </a:solidFill>
                <a:latin typeface="Georgia" pitchFamily="18" charset="0"/>
              </a:rPr>
              <a:t>in breast cancer screening</a:t>
            </a:r>
          </a:p>
          <a:p>
            <a:pPr marL="108000" indent="-108000">
              <a:lnSpc>
                <a:spcPts val="1600"/>
              </a:lnSpc>
              <a:spcAft>
                <a:spcPts val="800"/>
              </a:spcAft>
              <a:buFont typeface="Arial" pitchFamily="34" charset="0"/>
              <a:buChar char="•"/>
            </a:pPr>
            <a:r>
              <a:rPr lang="en-US" sz="1200" b="1" dirty="0">
                <a:solidFill>
                  <a:srgbClr val="005A8C"/>
                </a:solidFill>
                <a:latin typeface="Georgia" pitchFamily="18" charset="0"/>
              </a:rPr>
              <a:t>28% improvement </a:t>
            </a:r>
            <a:r>
              <a:rPr lang="en-US" sz="1200" dirty="0">
                <a:solidFill>
                  <a:srgbClr val="005A8C"/>
                </a:solidFill>
                <a:latin typeface="Georgia" pitchFamily="18" charset="0"/>
              </a:rPr>
              <a:t>in colorectal cancer screening</a:t>
            </a:r>
          </a:p>
        </p:txBody>
      </p:sp>
      <p:pic>
        <p:nvPicPr>
          <p:cNvPr id="19" name="Picture 2"/>
          <p:cNvPicPr>
            <a:picLocks noChangeAspect="1" noChangeArrowheads="1"/>
          </p:cNvPicPr>
          <p:nvPr/>
        </p:nvPicPr>
        <p:blipFill>
          <a:blip r:embed="rId5" cstate="print"/>
          <a:srcRect/>
          <a:stretch>
            <a:fillRect/>
          </a:stretch>
        </p:blipFill>
        <p:spPr bwMode="auto">
          <a:xfrm>
            <a:off x="6627726" y="5232328"/>
            <a:ext cx="1722004" cy="352012"/>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6761616" y="5665531"/>
            <a:ext cx="1454225" cy="305129"/>
          </a:xfrm>
          <a:prstGeom prst="rect">
            <a:avLst/>
          </a:prstGeom>
          <a:noFill/>
          <a:ln w="9525">
            <a:noFill/>
            <a:miter lim="800000"/>
            <a:headEnd/>
            <a:tailEnd/>
          </a:ln>
        </p:spPr>
      </p:pic>
      <p:sp>
        <p:nvSpPr>
          <p:cNvPr id="21" name="Rectangle 20"/>
          <p:cNvSpPr/>
          <p:nvPr/>
        </p:nvSpPr>
        <p:spPr>
          <a:xfrm>
            <a:off x="222250" y="5264151"/>
            <a:ext cx="2793999" cy="825499"/>
          </a:xfrm>
          <a:prstGeom prst="rect">
            <a:avLst/>
          </a:prstGeom>
          <a:solidFill>
            <a:schemeClr val="accent3">
              <a:lumMod val="20000"/>
              <a:lumOff val="80000"/>
            </a:schemeClr>
          </a:solidFill>
          <a:ln w="31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sz="2200" b="1" dirty="0" smtClean="0">
                <a:solidFill>
                  <a:schemeClr val="accent2"/>
                </a:solidFill>
                <a:latin typeface="Georgia" pitchFamily="18" charset="0"/>
              </a:rPr>
              <a:t>75+ Customers</a:t>
            </a:r>
            <a:r>
              <a:rPr lang="en-US" sz="1400" dirty="0" smtClean="0">
                <a:solidFill>
                  <a:schemeClr val="accent2"/>
                </a:solidFill>
                <a:latin typeface="Georgia" pitchFamily="18" charset="0"/>
              </a:rPr>
              <a:t/>
            </a:r>
            <a:br>
              <a:rPr lang="en-US" sz="1400" dirty="0" smtClean="0">
                <a:solidFill>
                  <a:schemeClr val="accent2"/>
                </a:solidFill>
                <a:latin typeface="Georgia" pitchFamily="18" charset="0"/>
              </a:rPr>
            </a:br>
            <a:r>
              <a:rPr lang="en-US" sz="1200" dirty="0" smtClean="0">
                <a:solidFill>
                  <a:schemeClr val="accent2"/>
                </a:solidFill>
                <a:latin typeface="Georgia" pitchFamily="18" charset="0"/>
              </a:rPr>
              <a:t>undertaking the transformation to </a:t>
            </a:r>
            <a:br>
              <a:rPr lang="en-US" sz="1200" dirty="0" smtClean="0">
                <a:solidFill>
                  <a:schemeClr val="accent2"/>
                </a:solidFill>
                <a:latin typeface="Georgia" pitchFamily="18" charset="0"/>
              </a:rPr>
            </a:br>
            <a:r>
              <a:rPr lang="en-US" sz="1200" dirty="0" smtClean="0">
                <a:solidFill>
                  <a:schemeClr val="accent2"/>
                </a:solidFill>
                <a:latin typeface="Georgia" pitchFamily="18" charset="0"/>
              </a:rPr>
              <a:t>a value-based organization</a:t>
            </a:r>
          </a:p>
        </p:txBody>
      </p:sp>
      <p:pic>
        <p:nvPicPr>
          <p:cNvPr id="22" name="Picture 21" descr="payers.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02168" y="720000"/>
            <a:ext cx="720000" cy="720000"/>
          </a:xfrm>
          <a:prstGeom prst="rect">
            <a:avLst/>
          </a:prstGeom>
        </p:spPr>
      </p:pic>
      <p:sp>
        <p:nvSpPr>
          <p:cNvPr id="23"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24"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15</a:t>
            </a:fld>
            <a:endParaRPr dirty="0">
              <a:solidFill>
                <a:srgbClr val="005A8C"/>
              </a:solidFill>
            </a:endParaRPr>
          </a:p>
        </p:txBody>
      </p:sp>
    </p:spTree>
    <p:extLst>
      <p:ext uri="{BB962C8B-B14F-4D97-AF65-F5344CB8AC3E}">
        <p14:creationId xmlns="" xmlns:p14="http://schemas.microsoft.com/office/powerpoint/2010/main" val="22178879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p:nvPr/>
        </p:nvSpPr>
        <p:spPr>
          <a:xfrm>
            <a:off x="222250" y="5264151"/>
            <a:ext cx="2793999" cy="825499"/>
          </a:xfrm>
          <a:prstGeom prst="rect">
            <a:avLst/>
          </a:prstGeom>
          <a:solidFill>
            <a:schemeClr val="accent3">
              <a:lumMod val="20000"/>
              <a:lumOff val="80000"/>
            </a:schemeClr>
          </a:solidFill>
          <a:ln w="31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1"/>
          <a:lstStyle/>
          <a:p>
            <a:pPr algn="ctr"/>
            <a:r>
              <a:rPr lang="en-US" sz="2200" b="1" dirty="0" smtClean="0">
                <a:solidFill>
                  <a:schemeClr val="accent3"/>
                </a:solidFill>
                <a:latin typeface="Georgia" pitchFamily="18" charset="0"/>
              </a:rPr>
              <a:t>75+ Customers</a:t>
            </a:r>
            <a:r>
              <a:rPr lang="en-US" sz="1400" dirty="0" smtClean="0">
                <a:solidFill>
                  <a:schemeClr val="accent3"/>
                </a:solidFill>
                <a:latin typeface="Georgia" pitchFamily="18" charset="0"/>
              </a:rPr>
              <a:t/>
            </a:r>
            <a:br>
              <a:rPr lang="en-US" sz="1400" dirty="0" smtClean="0">
                <a:solidFill>
                  <a:schemeClr val="accent3"/>
                </a:solidFill>
                <a:latin typeface="Georgia" pitchFamily="18" charset="0"/>
              </a:rPr>
            </a:br>
            <a:r>
              <a:rPr lang="en-US" sz="1200" dirty="0" smtClean="0">
                <a:solidFill>
                  <a:schemeClr val="accent3"/>
                </a:solidFill>
                <a:latin typeface="Georgia" pitchFamily="18" charset="0"/>
              </a:rPr>
              <a:t>undertaking the transformation to </a:t>
            </a:r>
            <a:br>
              <a:rPr lang="en-US" sz="1200" dirty="0" smtClean="0">
                <a:solidFill>
                  <a:schemeClr val="accent3"/>
                </a:solidFill>
                <a:latin typeface="Georgia" pitchFamily="18" charset="0"/>
              </a:rPr>
            </a:br>
            <a:r>
              <a:rPr lang="en-US" sz="1200" dirty="0" smtClean="0">
                <a:solidFill>
                  <a:schemeClr val="accent3"/>
                </a:solidFill>
                <a:latin typeface="Georgia" pitchFamily="18" charset="0"/>
              </a:rPr>
              <a:t>a value-based organization</a:t>
            </a:r>
          </a:p>
        </p:txBody>
      </p:sp>
      <p:sp>
        <p:nvSpPr>
          <p:cNvPr id="4" name="Title 3"/>
          <p:cNvSpPr>
            <a:spLocks noGrp="1"/>
          </p:cNvSpPr>
          <p:nvPr>
            <p:ph type="title"/>
          </p:nvPr>
        </p:nvSpPr>
        <p:spPr>
          <a:xfrm>
            <a:off x="222750" y="720000"/>
            <a:ext cx="7974000" cy="457199"/>
          </a:xfrm>
        </p:spPr>
        <p:txBody>
          <a:bodyPr/>
          <a:lstStyle/>
          <a:p>
            <a:r>
              <a:rPr lang="en-US" sz="2800" dirty="0"/>
              <a:t>Support Value-based Care</a:t>
            </a:r>
          </a:p>
        </p:txBody>
      </p:sp>
      <p:sp>
        <p:nvSpPr>
          <p:cNvPr id="5" name="Text Placeholder 4"/>
          <p:cNvSpPr>
            <a:spLocks noGrp="1"/>
          </p:cNvSpPr>
          <p:nvPr>
            <p:ph type="body" sz="quarter" idx="15"/>
          </p:nvPr>
        </p:nvSpPr>
        <p:spPr>
          <a:xfrm>
            <a:off x="222750" y="1169988"/>
            <a:ext cx="7739050" cy="457200"/>
          </a:xfrm>
        </p:spPr>
        <p:txBody>
          <a:bodyPr/>
          <a:lstStyle/>
          <a:p>
            <a:r>
              <a:rPr lang="en-US" sz="2000" i="1" dirty="0" smtClean="0">
                <a:solidFill>
                  <a:schemeClr val="accent3"/>
                </a:solidFill>
              </a:rPr>
              <a:t>Experience and Results</a:t>
            </a:r>
            <a:endParaRPr lang="en-US" sz="2000" i="1" dirty="0">
              <a:solidFill>
                <a:schemeClr val="accent3"/>
              </a:solidFill>
            </a:endParaRPr>
          </a:p>
        </p:txBody>
      </p:sp>
      <p:sp>
        <p:nvSpPr>
          <p:cNvPr id="8" name="Rectangle 7"/>
          <p:cNvSpPr/>
          <p:nvPr/>
        </p:nvSpPr>
        <p:spPr>
          <a:xfrm>
            <a:off x="3175000" y="1955800"/>
            <a:ext cx="2787650" cy="4140200"/>
          </a:xfrm>
          <a:prstGeom prst="rect">
            <a:avLst/>
          </a:prstGeom>
          <a:noFill/>
          <a:ln w="6350" cmpd="sng">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9" name="Rectangle 8"/>
          <p:cNvSpPr/>
          <p:nvPr/>
        </p:nvSpPr>
        <p:spPr>
          <a:xfrm>
            <a:off x="3727450" y="5899150"/>
            <a:ext cx="1822450" cy="25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10" name="Rectangle 9"/>
          <p:cNvSpPr/>
          <p:nvPr/>
        </p:nvSpPr>
        <p:spPr>
          <a:xfrm>
            <a:off x="222250" y="1955800"/>
            <a:ext cx="2787650" cy="3060700"/>
          </a:xfrm>
          <a:prstGeom prst="rect">
            <a:avLst/>
          </a:prstGeom>
          <a:noFill/>
          <a:ln w="6350" cmpd="sng">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11" name="Rectangle 10"/>
          <p:cNvSpPr/>
          <p:nvPr/>
        </p:nvSpPr>
        <p:spPr>
          <a:xfrm>
            <a:off x="349249" y="2101850"/>
            <a:ext cx="2508251" cy="295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ts val="1800"/>
              </a:lnSpc>
              <a:spcAft>
                <a:spcPts val="800"/>
              </a:spcAft>
              <a:buClr>
                <a:schemeClr val="bg1"/>
              </a:buClr>
            </a:pPr>
            <a:r>
              <a:rPr lang="en-US" b="1" dirty="0" smtClean="0">
                <a:solidFill>
                  <a:schemeClr val="accent2"/>
                </a:solidFill>
                <a:latin typeface="Arial"/>
                <a:cs typeface="Arial"/>
              </a:rPr>
              <a:t>Physician buy-in with </a:t>
            </a:r>
            <a:br>
              <a:rPr lang="en-US" b="1" dirty="0" smtClean="0">
                <a:solidFill>
                  <a:schemeClr val="accent2"/>
                </a:solidFill>
                <a:latin typeface="Arial"/>
                <a:cs typeface="Arial"/>
              </a:rPr>
            </a:br>
            <a:r>
              <a:rPr lang="en-US" b="1" dirty="0" smtClean="0">
                <a:solidFill>
                  <a:schemeClr val="accent2"/>
                </a:solidFill>
                <a:latin typeface="Arial"/>
                <a:cs typeface="Arial"/>
              </a:rPr>
              <a:t>data &amp; analytics</a:t>
            </a:r>
          </a:p>
          <a:p>
            <a:pPr marL="108000" indent="-108000">
              <a:lnSpc>
                <a:spcPts val="1600"/>
              </a:lnSpc>
              <a:spcAft>
                <a:spcPts val="800"/>
              </a:spcAft>
              <a:buFont typeface="Arial" pitchFamily="34" charset="0"/>
              <a:buChar char="•"/>
            </a:pPr>
            <a:r>
              <a:rPr lang="en-US" sz="1200" dirty="0" smtClean="0">
                <a:solidFill>
                  <a:schemeClr val="accent2"/>
                </a:solidFill>
                <a:latin typeface="Georgia" pitchFamily="18" charset="0"/>
              </a:rPr>
              <a:t>Network with 6 acute facilities and 1,795 physicians</a:t>
            </a:r>
          </a:p>
          <a:p>
            <a:pPr marL="108000" indent="-108000">
              <a:lnSpc>
                <a:spcPts val="1600"/>
              </a:lnSpc>
              <a:spcAft>
                <a:spcPts val="800"/>
              </a:spcAft>
              <a:buFont typeface="Arial" pitchFamily="34" charset="0"/>
              <a:buChar char="•"/>
            </a:pPr>
            <a:r>
              <a:rPr lang="en-US" sz="1200" dirty="0" smtClean="0">
                <a:solidFill>
                  <a:schemeClr val="accent2"/>
                </a:solidFill>
                <a:latin typeface="Georgia" pitchFamily="18" charset="0"/>
              </a:rPr>
              <a:t>Leveraging McKesson Services to  move from a data “wish list” to meaningful set of success metrics – reduced data noise by 12%</a:t>
            </a:r>
          </a:p>
          <a:p>
            <a:pPr marL="108000" indent="-108000">
              <a:lnSpc>
                <a:spcPts val="1600"/>
              </a:lnSpc>
              <a:spcAft>
                <a:spcPts val="800"/>
              </a:spcAft>
              <a:buFont typeface="Arial" pitchFamily="34" charset="0"/>
              <a:buChar char="•"/>
            </a:pPr>
            <a:r>
              <a:rPr lang="en-US" sz="1200" dirty="0" smtClean="0">
                <a:solidFill>
                  <a:schemeClr val="accent2"/>
                </a:solidFill>
                <a:latin typeface="Georgia" pitchFamily="18" charset="0"/>
              </a:rPr>
              <a:t>Focus on data well understood and within organization’s control, with MD champion as key stakeholder</a:t>
            </a:r>
            <a:endParaRPr lang="en-US" sz="1200" dirty="0">
              <a:solidFill>
                <a:schemeClr val="accent2"/>
              </a:solidFill>
              <a:latin typeface="Georgia" pitchFamily="18" charset="0"/>
            </a:endParaRPr>
          </a:p>
        </p:txBody>
      </p:sp>
      <p:grpSp>
        <p:nvGrpSpPr>
          <p:cNvPr id="2" name="Group 11"/>
          <p:cNvGrpSpPr/>
          <p:nvPr/>
        </p:nvGrpSpPr>
        <p:grpSpPr>
          <a:xfrm>
            <a:off x="660400" y="4756150"/>
            <a:ext cx="1822450" cy="514350"/>
            <a:chOff x="660400" y="5600700"/>
            <a:chExt cx="1822450" cy="514350"/>
          </a:xfrm>
        </p:grpSpPr>
        <p:sp>
          <p:nvSpPr>
            <p:cNvPr id="13" name="Rectangle 12"/>
            <p:cNvSpPr/>
            <p:nvPr/>
          </p:nvSpPr>
          <p:spPr>
            <a:xfrm>
              <a:off x="660400" y="5600700"/>
              <a:ext cx="18224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14" name="Picture 13" descr="EmoryLogo1.png"/>
            <p:cNvPicPr>
              <a:picLocks noChangeAspect="1"/>
            </p:cNvPicPr>
            <p:nvPr/>
          </p:nvPicPr>
          <p:blipFill>
            <a:blip r:embed="rId3" cstate="print"/>
            <a:stretch>
              <a:fillRect/>
            </a:stretch>
          </p:blipFill>
          <p:spPr>
            <a:xfrm>
              <a:off x="786265" y="5645400"/>
              <a:ext cx="1570721" cy="392680"/>
            </a:xfrm>
            <a:prstGeom prst="rect">
              <a:avLst/>
            </a:prstGeom>
            <a:ln w="3175">
              <a:noFill/>
            </a:ln>
          </p:spPr>
        </p:pic>
      </p:grpSp>
      <p:sp>
        <p:nvSpPr>
          <p:cNvPr id="15" name="Rectangle 14"/>
          <p:cNvSpPr/>
          <p:nvPr/>
        </p:nvSpPr>
        <p:spPr>
          <a:xfrm>
            <a:off x="3291923" y="2101850"/>
            <a:ext cx="2499277" cy="351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Bef>
                <a:spcPts val="400"/>
              </a:spcBef>
              <a:spcAft>
                <a:spcPts val="400"/>
              </a:spcAft>
              <a:buClr>
                <a:schemeClr val="tx2"/>
              </a:buClr>
            </a:pPr>
            <a:r>
              <a:rPr lang="en-US" sz="1600" b="1" dirty="0" smtClean="0">
                <a:solidFill>
                  <a:srgbClr val="005A8C"/>
                </a:solidFill>
                <a:latin typeface="Arial"/>
                <a:cs typeface="Arial"/>
              </a:rPr>
              <a:t>Continuous improvement</a:t>
            </a:r>
            <a:br>
              <a:rPr lang="en-US" sz="1600" b="1" dirty="0" smtClean="0">
                <a:solidFill>
                  <a:srgbClr val="005A8C"/>
                </a:solidFill>
                <a:latin typeface="Arial"/>
                <a:cs typeface="Arial"/>
              </a:rPr>
            </a:br>
            <a:r>
              <a:rPr lang="en-US" sz="1600" b="1" dirty="0" smtClean="0">
                <a:solidFill>
                  <a:srgbClr val="005A8C"/>
                </a:solidFill>
                <a:latin typeface="Arial"/>
                <a:cs typeface="Arial"/>
              </a:rPr>
              <a:t>culture</a:t>
            </a:r>
            <a:endParaRPr lang="en-US" sz="1600" dirty="0" smtClean="0">
              <a:solidFill>
                <a:srgbClr val="005A8C"/>
              </a:solidFill>
              <a:latin typeface="Arial"/>
              <a:cs typeface="Arial"/>
            </a:endParaRPr>
          </a:p>
          <a:p>
            <a:pPr marL="108000" indent="-108000">
              <a:lnSpc>
                <a:spcPts val="1600"/>
              </a:lnSpc>
              <a:spcAft>
                <a:spcPts val="800"/>
              </a:spcAft>
              <a:buFont typeface="Arial"/>
              <a:buChar char="•"/>
            </a:pPr>
            <a:r>
              <a:rPr lang="en-US" sz="1200" dirty="0" smtClean="0">
                <a:solidFill>
                  <a:srgbClr val="005A8C"/>
                </a:solidFill>
                <a:latin typeface="Georgia" pitchFamily="18" charset="0"/>
              </a:rPr>
              <a:t>Largest network in LA: </a:t>
            </a:r>
          </a:p>
          <a:p>
            <a:pPr marL="324000" lvl="1" indent="-144000">
              <a:lnSpc>
                <a:spcPts val="1600"/>
              </a:lnSpc>
              <a:spcAft>
                <a:spcPts val="800"/>
              </a:spcAft>
              <a:buFont typeface="Arial"/>
              <a:buChar char="•"/>
            </a:pPr>
            <a:r>
              <a:rPr lang="en-US" sz="1200" dirty="0" smtClean="0">
                <a:solidFill>
                  <a:srgbClr val="005A8C"/>
                </a:solidFill>
                <a:latin typeface="Georgia" pitchFamily="18" charset="0"/>
              </a:rPr>
              <a:t>9 acute facilities</a:t>
            </a:r>
          </a:p>
          <a:p>
            <a:pPr marL="324000" lvl="1" indent="-144000">
              <a:lnSpc>
                <a:spcPts val="1600"/>
              </a:lnSpc>
              <a:spcAft>
                <a:spcPts val="800"/>
              </a:spcAft>
              <a:buFont typeface="Arial"/>
              <a:buChar char="•"/>
            </a:pPr>
            <a:r>
              <a:rPr lang="en-US" sz="1200" dirty="0" smtClean="0">
                <a:solidFill>
                  <a:srgbClr val="005A8C"/>
                </a:solidFill>
                <a:latin typeface="Georgia" pitchFamily="18" charset="0"/>
              </a:rPr>
              <a:t>~3,500 physicians </a:t>
            </a:r>
            <a:br>
              <a:rPr lang="en-US" sz="1200" dirty="0" smtClean="0">
                <a:solidFill>
                  <a:srgbClr val="005A8C"/>
                </a:solidFill>
                <a:latin typeface="Georgia" pitchFamily="18" charset="0"/>
              </a:rPr>
            </a:br>
            <a:r>
              <a:rPr lang="en-US" sz="1200" dirty="0" smtClean="0">
                <a:solidFill>
                  <a:srgbClr val="005A8C"/>
                </a:solidFill>
                <a:latin typeface="Georgia" pitchFamily="18" charset="0"/>
              </a:rPr>
              <a:t>(employed and affiliated)</a:t>
            </a:r>
          </a:p>
          <a:p>
            <a:pPr marL="324000" lvl="1" indent="-144000">
              <a:lnSpc>
                <a:spcPts val="1600"/>
              </a:lnSpc>
              <a:spcAft>
                <a:spcPts val="800"/>
              </a:spcAft>
              <a:buFont typeface="Arial"/>
              <a:buChar char="•"/>
            </a:pPr>
            <a:r>
              <a:rPr lang="en-US" sz="1200" dirty="0" smtClean="0">
                <a:solidFill>
                  <a:srgbClr val="005A8C"/>
                </a:solidFill>
                <a:latin typeface="Georgia" pitchFamily="18" charset="0"/>
              </a:rPr>
              <a:t>128k at-risk lives</a:t>
            </a:r>
          </a:p>
          <a:p>
            <a:pPr marL="108000" indent="-108000">
              <a:lnSpc>
                <a:spcPts val="1600"/>
              </a:lnSpc>
              <a:spcAft>
                <a:spcPts val="800"/>
              </a:spcAft>
              <a:buFont typeface="Arial"/>
              <a:buChar char="•"/>
            </a:pPr>
            <a:r>
              <a:rPr lang="en-US" sz="1200" dirty="0" smtClean="0">
                <a:solidFill>
                  <a:srgbClr val="005A8C"/>
                </a:solidFill>
                <a:latin typeface="Georgia" pitchFamily="18" charset="0"/>
              </a:rPr>
              <a:t>Focused on cost engineering, variation reduction, and process improvement </a:t>
            </a:r>
            <a:r>
              <a:rPr lang="en-US" sz="1200" dirty="0" smtClean="0">
                <a:solidFill>
                  <a:srgbClr val="005A8C"/>
                </a:solidFill>
                <a:latin typeface="Georgia" pitchFamily="18" charset="0"/>
                <a:sym typeface="Wingdings" pitchFamily="2" charset="2"/>
              </a:rPr>
              <a:t> service line by service line</a:t>
            </a:r>
          </a:p>
          <a:p>
            <a:pPr marL="108000" indent="-108000">
              <a:lnSpc>
                <a:spcPts val="1600"/>
              </a:lnSpc>
              <a:spcAft>
                <a:spcPts val="800"/>
              </a:spcAft>
              <a:buFont typeface="Arial"/>
              <a:buChar char="•"/>
            </a:pPr>
            <a:r>
              <a:rPr lang="en-US" sz="1200" dirty="0" smtClean="0">
                <a:solidFill>
                  <a:srgbClr val="005A8C"/>
                </a:solidFill>
                <a:latin typeface="Georgia" pitchFamily="18" charset="0"/>
                <a:sym typeface="Wingdings" pitchFamily="2" charset="2"/>
              </a:rPr>
              <a:t>Teams led by MDs with operations, clinical, and analytics members to break down cultural silos</a:t>
            </a:r>
            <a:endParaRPr lang="en-US" sz="1200" dirty="0">
              <a:solidFill>
                <a:srgbClr val="005A8C"/>
              </a:solidFill>
              <a:latin typeface="Georgia" pitchFamily="18" charset="0"/>
            </a:endParaRPr>
          </a:p>
        </p:txBody>
      </p:sp>
      <p:pic>
        <p:nvPicPr>
          <p:cNvPr id="16" name="Picture 5"/>
          <p:cNvPicPr>
            <a:picLocks noChangeAspect="1" noChangeArrowheads="1"/>
          </p:cNvPicPr>
          <p:nvPr/>
        </p:nvPicPr>
        <p:blipFill>
          <a:blip r:embed="rId4" cstate="print"/>
          <a:srcRect l="3302" t="27136" r="8019" b="33241"/>
          <a:stretch>
            <a:fillRect/>
          </a:stretch>
        </p:blipFill>
        <p:spPr bwMode="auto">
          <a:xfrm>
            <a:off x="4008102" y="5732430"/>
            <a:ext cx="1121447" cy="501072"/>
          </a:xfrm>
          <a:prstGeom prst="rect">
            <a:avLst/>
          </a:prstGeom>
          <a:noFill/>
          <a:ln>
            <a:noFill/>
          </a:ln>
        </p:spPr>
      </p:pic>
      <p:sp>
        <p:nvSpPr>
          <p:cNvPr id="17" name="Rectangle 16"/>
          <p:cNvSpPr/>
          <p:nvPr/>
        </p:nvSpPr>
        <p:spPr>
          <a:xfrm>
            <a:off x="6146800" y="1955800"/>
            <a:ext cx="2787650" cy="4140200"/>
          </a:xfrm>
          <a:prstGeom prst="rect">
            <a:avLst/>
          </a:prstGeom>
          <a:noFill/>
          <a:ln w="6350" cmpd="sng">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18" name="Rectangle 17"/>
          <p:cNvSpPr/>
          <p:nvPr/>
        </p:nvSpPr>
        <p:spPr>
          <a:xfrm>
            <a:off x="6263723" y="2101850"/>
            <a:ext cx="2499277" cy="4024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Bef>
                <a:spcPts val="600"/>
              </a:spcBef>
              <a:spcAft>
                <a:spcPts val="600"/>
              </a:spcAft>
            </a:pPr>
            <a:r>
              <a:rPr lang="en-US" b="1" dirty="0">
                <a:solidFill>
                  <a:srgbClr val="005A8C"/>
                </a:solidFill>
                <a:latin typeface="Arial"/>
                <a:cs typeface="Arial"/>
              </a:rPr>
              <a:t>Payer – provider collaboration</a:t>
            </a:r>
          </a:p>
          <a:p>
            <a:pPr marL="108000" indent="-108000">
              <a:lnSpc>
                <a:spcPts val="1600"/>
              </a:lnSpc>
              <a:spcAft>
                <a:spcPts val="800"/>
              </a:spcAft>
              <a:buFont typeface="Arial" pitchFamily="34" charset="0"/>
              <a:buChar char="•"/>
            </a:pPr>
            <a:r>
              <a:rPr lang="en-US" sz="1200" dirty="0">
                <a:solidFill>
                  <a:srgbClr val="005A8C"/>
                </a:solidFill>
                <a:latin typeface="Georgia" pitchFamily="18" charset="0"/>
              </a:rPr>
              <a:t>Triple S is biggest health plan in Puerto Rico, partnering with 6200+ providers  </a:t>
            </a:r>
          </a:p>
          <a:p>
            <a:pPr marL="108000" indent="-108000">
              <a:lnSpc>
                <a:spcPts val="1600"/>
              </a:lnSpc>
              <a:spcAft>
                <a:spcPts val="800"/>
              </a:spcAft>
              <a:buFont typeface="Arial" pitchFamily="34" charset="0"/>
              <a:buChar char="•"/>
            </a:pPr>
            <a:r>
              <a:rPr lang="en-US" sz="1200" dirty="0">
                <a:solidFill>
                  <a:srgbClr val="005A8C"/>
                </a:solidFill>
                <a:latin typeface="Georgia" pitchFamily="18" charset="0"/>
              </a:rPr>
              <a:t>High Medicare Advantage and dual eligible population</a:t>
            </a:r>
          </a:p>
          <a:p>
            <a:pPr marL="108000" indent="-108000">
              <a:lnSpc>
                <a:spcPts val="1600"/>
              </a:lnSpc>
              <a:spcAft>
                <a:spcPts val="800"/>
              </a:spcAft>
              <a:buFont typeface="Arial" pitchFamily="34" charset="0"/>
              <a:buChar char="•"/>
            </a:pPr>
            <a:r>
              <a:rPr lang="en-US" sz="1200" b="1" dirty="0">
                <a:solidFill>
                  <a:srgbClr val="005A8C"/>
                </a:solidFill>
                <a:latin typeface="Georgia" pitchFamily="18" charset="0"/>
              </a:rPr>
              <a:t>6% reduction </a:t>
            </a:r>
            <a:r>
              <a:rPr lang="en-US" sz="1200" dirty="0">
                <a:solidFill>
                  <a:srgbClr val="005A8C"/>
                </a:solidFill>
                <a:latin typeface="Georgia" pitchFamily="18" charset="0"/>
              </a:rPr>
              <a:t>in readmissions</a:t>
            </a:r>
          </a:p>
          <a:p>
            <a:pPr marL="108000" indent="-108000">
              <a:lnSpc>
                <a:spcPts val="1600"/>
              </a:lnSpc>
              <a:spcAft>
                <a:spcPts val="800"/>
              </a:spcAft>
              <a:buFont typeface="Arial" pitchFamily="34" charset="0"/>
              <a:buChar char="•"/>
            </a:pPr>
            <a:r>
              <a:rPr lang="en-US" sz="1200" b="1" dirty="0">
                <a:solidFill>
                  <a:srgbClr val="005A8C"/>
                </a:solidFill>
                <a:latin typeface="Georgia" pitchFamily="18" charset="0"/>
              </a:rPr>
              <a:t>19% improvement </a:t>
            </a:r>
            <a:r>
              <a:rPr lang="en-US" sz="1200" dirty="0">
                <a:solidFill>
                  <a:srgbClr val="005A8C"/>
                </a:solidFill>
                <a:latin typeface="Georgia" pitchFamily="18" charset="0"/>
              </a:rPr>
              <a:t>in breast cancer screening</a:t>
            </a:r>
          </a:p>
          <a:p>
            <a:pPr marL="108000" indent="-108000">
              <a:lnSpc>
                <a:spcPts val="1600"/>
              </a:lnSpc>
              <a:spcAft>
                <a:spcPts val="800"/>
              </a:spcAft>
              <a:buFont typeface="Arial" pitchFamily="34" charset="0"/>
              <a:buChar char="•"/>
            </a:pPr>
            <a:r>
              <a:rPr lang="en-US" sz="1200" b="1" dirty="0">
                <a:solidFill>
                  <a:srgbClr val="005A8C"/>
                </a:solidFill>
                <a:latin typeface="Georgia" pitchFamily="18" charset="0"/>
              </a:rPr>
              <a:t>28% improvement </a:t>
            </a:r>
            <a:r>
              <a:rPr lang="en-US" sz="1200" dirty="0">
                <a:solidFill>
                  <a:srgbClr val="005A8C"/>
                </a:solidFill>
                <a:latin typeface="Georgia" pitchFamily="18" charset="0"/>
              </a:rPr>
              <a:t>in colorectal cancer screening</a:t>
            </a:r>
          </a:p>
        </p:txBody>
      </p:sp>
      <p:pic>
        <p:nvPicPr>
          <p:cNvPr id="19" name="Picture 2"/>
          <p:cNvPicPr>
            <a:picLocks noChangeAspect="1" noChangeArrowheads="1"/>
          </p:cNvPicPr>
          <p:nvPr/>
        </p:nvPicPr>
        <p:blipFill>
          <a:blip r:embed="rId5" cstate="print"/>
          <a:srcRect/>
          <a:stretch>
            <a:fillRect/>
          </a:stretch>
        </p:blipFill>
        <p:spPr bwMode="auto">
          <a:xfrm>
            <a:off x="6627726" y="5232328"/>
            <a:ext cx="1722004" cy="352012"/>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6761616" y="5665531"/>
            <a:ext cx="1454225" cy="305129"/>
          </a:xfrm>
          <a:prstGeom prst="rect">
            <a:avLst/>
          </a:prstGeom>
          <a:noFill/>
          <a:ln w="9525">
            <a:noFill/>
            <a:miter lim="800000"/>
            <a:headEnd/>
            <a:tailEnd/>
          </a:ln>
        </p:spPr>
      </p:pic>
      <p:pic>
        <p:nvPicPr>
          <p:cNvPr id="22" name="Picture 21" descr="payers.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02168" y="720000"/>
            <a:ext cx="720000" cy="720000"/>
          </a:xfrm>
          <a:prstGeom prst="rect">
            <a:avLst/>
          </a:prstGeom>
        </p:spPr>
      </p:pic>
      <p:sp>
        <p:nvSpPr>
          <p:cNvPr id="23"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24"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16</a:t>
            </a:fld>
            <a:endParaRPr dirty="0">
              <a:solidFill>
                <a:srgbClr val="005A8C"/>
              </a:solidFill>
            </a:endParaRPr>
          </a:p>
        </p:txBody>
      </p:sp>
      <p:sp>
        <p:nvSpPr>
          <p:cNvPr id="25" name="Rectangle 24"/>
          <p:cNvSpPr/>
          <p:nvPr/>
        </p:nvSpPr>
        <p:spPr>
          <a:xfrm>
            <a:off x="64517" y="1692876"/>
            <a:ext cx="8995719" cy="46090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26" name="Rectangle 25"/>
          <p:cNvSpPr/>
          <p:nvPr/>
        </p:nvSpPr>
        <p:spPr>
          <a:xfrm>
            <a:off x="693019" y="1886553"/>
            <a:ext cx="7575079" cy="3907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numCol="1" spcCol="274320" rtlCol="0" anchor="ctr" anchorCtr="0"/>
          <a:lstStyle/>
          <a:p>
            <a:pPr marL="182880" indent="-182880">
              <a:spcBef>
                <a:spcPts val="300"/>
              </a:spcBef>
              <a:spcAft>
                <a:spcPts val="300"/>
              </a:spcAft>
              <a:buFont typeface="Arial" pitchFamily="34" charset="0"/>
              <a:buChar char="•"/>
            </a:pPr>
            <a:r>
              <a:rPr lang="en-US" sz="1600" dirty="0" smtClean="0">
                <a:solidFill>
                  <a:srgbClr val="FFFFFF"/>
                </a:solidFill>
                <a:effectLst>
                  <a:outerShdw blurRad="38100" dist="38100" dir="2700000" algn="tl">
                    <a:srgbClr val="000000">
                      <a:alpha val="43137"/>
                    </a:srgbClr>
                  </a:outerShdw>
                </a:effectLst>
                <a:latin typeface="Georgia" pitchFamily="18" charset="0"/>
              </a:rPr>
              <a:t>McKesson Population Manager™</a:t>
            </a:r>
          </a:p>
          <a:p>
            <a:pPr marL="182880" indent="-182880">
              <a:spcBef>
                <a:spcPts val="300"/>
              </a:spcBef>
              <a:spcAft>
                <a:spcPts val="300"/>
              </a:spcAft>
              <a:buFont typeface="Arial" pitchFamily="34" charset="0"/>
              <a:buChar char="•"/>
            </a:pPr>
            <a:r>
              <a:rPr lang="en-US" sz="1600" dirty="0" smtClean="0">
                <a:solidFill>
                  <a:srgbClr val="FFFFFF"/>
                </a:solidFill>
                <a:effectLst>
                  <a:outerShdw blurRad="38100" dist="38100" dir="2700000" algn="tl">
                    <a:srgbClr val="000000">
                      <a:alpha val="43137"/>
                    </a:srgbClr>
                  </a:outerShdw>
                </a:effectLst>
                <a:latin typeface="Georgia" pitchFamily="18" charset="0"/>
              </a:rPr>
              <a:t>McKesson Risk Manager™</a:t>
            </a:r>
          </a:p>
          <a:p>
            <a:pPr marL="182880" indent="-182880">
              <a:spcBef>
                <a:spcPts val="300"/>
              </a:spcBef>
              <a:spcAft>
                <a:spcPts val="300"/>
              </a:spcAft>
              <a:buFont typeface="Arial" pitchFamily="34" charset="0"/>
              <a:buChar char="•"/>
            </a:pPr>
            <a:r>
              <a:rPr lang="en-US" sz="1600" dirty="0" smtClean="0">
                <a:solidFill>
                  <a:srgbClr val="FFFFFF"/>
                </a:solidFill>
                <a:effectLst>
                  <a:outerShdw blurRad="38100" dist="38100" dir="2700000" algn="tl">
                    <a:srgbClr val="000000">
                      <a:alpha val="43137"/>
                    </a:srgbClr>
                  </a:outerShdw>
                </a:effectLst>
                <a:latin typeface="Georgia" pitchFamily="18" charset="0"/>
              </a:rPr>
              <a:t>McKesson Care Manager</a:t>
            </a:r>
            <a:r>
              <a:rPr lang="en-US" sz="1200" dirty="0" smtClean="0">
                <a:solidFill>
                  <a:srgbClr val="FFFFFF"/>
                </a:solidFill>
                <a:effectLst>
                  <a:outerShdw blurRad="38100" dist="38100" dir="2700000" algn="tl">
                    <a:srgbClr val="000000">
                      <a:alpha val="43137"/>
                    </a:srgbClr>
                  </a:outerShdw>
                </a:effectLst>
                <a:latin typeface="Georgia" pitchFamily="18" charset="0"/>
              </a:rPr>
              <a:t>™ (Development)</a:t>
            </a:r>
            <a:endParaRPr lang="en-US" sz="1600" dirty="0" smtClean="0">
              <a:solidFill>
                <a:srgbClr val="FFFFFF"/>
              </a:solidFill>
              <a:effectLst>
                <a:outerShdw blurRad="38100" dist="38100" dir="2700000" algn="tl">
                  <a:srgbClr val="000000">
                    <a:alpha val="43137"/>
                  </a:srgbClr>
                </a:outerShdw>
              </a:effectLst>
              <a:latin typeface="Georgia" pitchFamily="18" charset="0"/>
            </a:endParaRPr>
          </a:p>
          <a:p>
            <a:pPr marL="182880" indent="-182880">
              <a:spcBef>
                <a:spcPts val="300"/>
              </a:spcBef>
              <a:spcAft>
                <a:spcPts val="300"/>
              </a:spcAft>
              <a:buFont typeface="Arial" pitchFamily="34" charset="0"/>
              <a:buChar char="•"/>
            </a:pPr>
            <a:r>
              <a:rPr lang="en-US" sz="1600" dirty="0" smtClean="0">
                <a:solidFill>
                  <a:srgbClr val="FFFFFF"/>
                </a:solidFill>
                <a:effectLst>
                  <a:outerShdw blurRad="38100" dist="38100" dir="2700000" algn="tl">
                    <a:srgbClr val="000000">
                      <a:alpha val="43137"/>
                    </a:srgbClr>
                  </a:outerShdw>
                </a:effectLst>
                <a:latin typeface="Georgia" pitchFamily="18" charset="0"/>
              </a:rPr>
              <a:t>Services:</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Executive  alignment, technology rollout, opportunity identification,  benchmarks </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Advisory support for care models, care team, and payment models</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Physician network development &amp; operations</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Financial risk &amp; utilization management</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Practice transformation</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Care coordination</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Administrative services</a:t>
            </a:r>
          </a:p>
          <a:p>
            <a:pPr marL="365760" lvl="2" indent="-182880">
              <a:spcBef>
                <a:spcPts val="300"/>
              </a:spcBef>
              <a:spcAft>
                <a:spcPts val="300"/>
              </a:spcAft>
              <a:buClr>
                <a:schemeClr val="bg1"/>
              </a:buClr>
              <a:buFont typeface="Courier New" pitchFamily="49" charset="0"/>
              <a:buChar char="­"/>
            </a:pPr>
            <a:r>
              <a:rPr lang="en-US" sz="1400" dirty="0" smtClean="0">
                <a:solidFill>
                  <a:srgbClr val="FFFFFF"/>
                </a:solidFill>
                <a:effectLst>
                  <a:outerShdw blurRad="38100" dist="38100" dir="2700000" algn="tl">
                    <a:srgbClr val="000000">
                      <a:alpha val="43137"/>
                    </a:srgbClr>
                  </a:outerShdw>
                </a:effectLst>
                <a:latin typeface="Georgia" pitchFamily="18" charset="0"/>
              </a:rPr>
              <a:t>Specialized:  Program dev.,  ROI analysis, etc</a:t>
            </a:r>
            <a:endParaRPr lang="en-US" sz="1600" dirty="0" smtClean="0">
              <a:solidFill>
                <a:srgbClr val="FFFFFF"/>
              </a:solidFill>
              <a:effectLst>
                <a:outerShdw blurRad="38100" dist="38100" dir="2700000" algn="tl">
                  <a:srgbClr val="000000">
                    <a:alpha val="43137"/>
                  </a:srgbClr>
                </a:outerShdw>
              </a:effectLst>
              <a:latin typeface="Georgia" pitchFamily="18" charset="0"/>
            </a:endParaRPr>
          </a:p>
        </p:txBody>
      </p:sp>
      <p:sp>
        <p:nvSpPr>
          <p:cNvPr id="27" name="Rectangle 26"/>
          <p:cNvSpPr/>
          <p:nvPr/>
        </p:nvSpPr>
        <p:spPr>
          <a:xfrm>
            <a:off x="190300" y="5860871"/>
            <a:ext cx="8753975" cy="341632"/>
          </a:xfrm>
          <a:prstGeom prst="rect">
            <a:avLst/>
          </a:prstGeom>
        </p:spPr>
        <p:txBody>
          <a:bodyPr wrap="square">
            <a:spAutoFit/>
          </a:bodyPr>
          <a:lstStyle/>
          <a:p>
            <a:pPr algn="ctr">
              <a:lnSpc>
                <a:spcPct val="90000"/>
              </a:lnSpc>
            </a:pPr>
            <a:r>
              <a:rPr lang="en-US" sz="900" dirty="0" smtClean="0">
                <a:solidFill>
                  <a:schemeClr val="bg1">
                    <a:lumMod val="50000"/>
                  </a:schemeClr>
                </a:solidFill>
                <a:latin typeface="Arial" pitchFamily="34" charset="0"/>
                <a:cs typeface="Arial" pitchFamily="34" charset="0"/>
              </a:rPr>
              <a:t>Disclaimer: </a:t>
            </a:r>
            <a:r>
              <a:rPr lang="en-US" sz="900" dirty="0" smtClean="0">
                <a:solidFill>
                  <a:schemeClr val="bg1">
                    <a:lumMod val="50000"/>
                  </a:schemeClr>
                </a:solidFill>
                <a:latin typeface="Arial" panose="020B0604020202020204" pitchFamily="34" charset="0"/>
              </a:rPr>
              <a:t>Any </a:t>
            </a:r>
            <a:r>
              <a:rPr lang="en-US" sz="900" dirty="0">
                <a:solidFill>
                  <a:schemeClr val="bg1">
                    <a:lumMod val="50000"/>
                  </a:schemeClr>
                </a:solidFill>
                <a:latin typeface="Arial" panose="020B0604020202020204" pitchFamily="34" charset="0"/>
              </a:rPr>
              <a:t>descriptions of future functionality reflect current product direction, are for informational purposes only and do not constitute a commitment to provide specific functionality.  Timing and availability remain at McKesson’s discretion and are subject to change and applicable regulatory approvals</a:t>
            </a:r>
            <a:endParaRPr lang="en-US" sz="900" dirty="0">
              <a:solidFill>
                <a:schemeClr val="bg1">
                  <a:lumMod val="50000"/>
                </a:schemeClr>
              </a:solidFill>
            </a:endParaRPr>
          </a:p>
        </p:txBody>
      </p:sp>
    </p:spTree>
    <p:extLst>
      <p:ext uri="{BB962C8B-B14F-4D97-AF65-F5344CB8AC3E}">
        <p14:creationId xmlns="" xmlns:p14="http://schemas.microsoft.com/office/powerpoint/2010/main" val="22178879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924" y="712789"/>
            <a:ext cx="4343551" cy="474662"/>
          </a:xfrm>
        </p:spPr>
        <p:txBody>
          <a:bodyPr/>
          <a:lstStyle/>
          <a:p>
            <a:r>
              <a:rPr lang="en-US" dirty="0">
                <a:latin typeface="Georgia" pitchFamily="18" charset="0"/>
              </a:rPr>
              <a:t>Our Strengths…</a:t>
            </a:r>
          </a:p>
        </p:txBody>
      </p:sp>
      <p:grpSp>
        <p:nvGrpSpPr>
          <p:cNvPr id="39" name="Group 38"/>
          <p:cNvGrpSpPr/>
          <p:nvPr/>
        </p:nvGrpSpPr>
        <p:grpSpPr>
          <a:xfrm>
            <a:off x="285750" y="3914714"/>
            <a:ext cx="1080504" cy="926816"/>
            <a:chOff x="254000" y="3914714"/>
            <a:chExt cx="1080504" cy="926816"/>
          </a:xfrm>
        </p:grpSpPr>
        <p:cxnSp>
          <p:nvCxnSpPr>
            <p:cNvPr id="17" name="Straight Connector 16"/>
            <p:cNvCxnSpPr/>
            <p:nvPr/>
          </p:nvCxnSpPr>
          <p:spPr>
            <a:xfrm>
              <a:off x="254000" y="3914714"/>
              <a:ext cx="107933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54001" y="4027340"/>
              <a:ext cx="1080503" cy="814190"/>
            </a:xfrm>
            <a:prstGeom prst="rect">
              <a:avLst/>
            </a:prstGeom>
            <a:ln>
              <a:noFill/>
            </a:ln>
          </p:spPr>
          <p:txBody>
            <a:bodyPr vert="horz" lIns="0" tIns="0" rIns="0" bIns="0" rtlCol="0">
              <a:normAutofit/>
            </a:bodyPr>
            <a:lstStyle/>
            <a:p>
              <a:pPr>
                <a:lnSpc>
                  <a:spcPts val="1400"/>
                </a:lnSpc>
                <a:spcAft>
                  <a:spcPts val="1200"/>
                </a:spcAft>
                <a:buSzPct val="120000"/>
              </a:pPr>
              <a:r>
                <a:rPr lang="en-US" sz="1050" b="1" dirty="0">
                  <a:solidFill>
                    <a:schemeClr val="tx2"/>
                  </a:solidFill>
                  <a:latin typeface="Arial" pitchFamily="34" charset="0"/>
                  <a:cs typeface="Arial" pitchFamily="34" charset="0"/>
                </a:rPr>
                <a:t>Manage Core </a:t>
              </a:r>
              <a:r>
                <a:rPr lang="en-US" sz="1050" b="1" dirty="0" smtClean="0">
                  <a:solidFill>
                    <a:schemeClr val="tx2"/>
                  </a:solidFill>
                  <a:latin typeface="Arial" pitchFamily="34" charset="0"/>
                  <a:cs typeface="Arial" pitchFamily="34" charset="0"/>
                </a:rPr>
                <a:t>Operations</a:t>
              </a:r>
              <a:endParaRPr lang="en-US" sz="1050" dirty="0">
                <a:solidFill>
                  <a:schemeClr val="tx2"/>
                </a:solidFill>
                <a:latin typeface="Arial" pitchFamily="34" charset="0"/>
                <a:cs typeface="Arial" pitchFamily="34" charset="0"/>
              </a:endParaRPr>
            </a:p>
          </p:txBody>
        </p:sp>
      </p:grpSp>
      <p:grpSp>
        <p:nvGrpSpPr>
          <p:cNvPr id="40" name="Group 39"/>
          <p:cNvGrpSpPr/>
          <p:nvPr/>
        </p:nvGrpSpPr>
        <p:grpSpPr>
          <a:xfrm>
            <a:off x="1508600" y="3914714"/>
            <a:ext cx="1081677" cy="926816"/>
            <a:chOff x="1485845" y="3914714"/>
            <a:chExt cx="1081677" cy="926816"/>
          </a:xfrm>
        </p:grpSpPr>
        <p:cxnSp>
          <p:nvCxnSpPr>
            <p:cNvPr id="18" name="Straight Connector 17"/>
            <p:cNvCxnSpPr/>
            <p:nvPr/>
          </p:nvCxnSpPr>
          <p:spPr>
            <a:xfrm>
              <a:off x="1488191" y="3914714"/>
              <a:ext cx="107933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2" name="Rectangle 13"/>
            <p:cNvSpPr>
              <a:spLocks/>
            </p:cNvSpPr>
            <p:nvPr/>
          </p:nvSpPr>
          <p:spPr bwMode="auto">
            <a:xfrm>
              <a:off x="1485845" y="4027340"/>
              <a:ext cx="1080504" cy="814190"/>
            </a:xfrm>
            <a:prstGeom prst="rect">
              <a:avLst/>
            </a:prstGeom>
            <a:ln>
              <a:noFill/>
            </a:ln>
            <a:extLst/>
          </p:spPr>
          <p:txBody>
            <a:bodyPr vert="horz" lIns="0" tIns="0" rIns="0" bIns="0" rtlCol="0">
              <a:normAutofit/>
            </a:bodyPr>
            <a:lstStyle/>
            <a:p>
              <a:pPr>
                <a:lnSpc>
                  <a:spcPts val="1400"/>
                </a:lnSpc>
                <a:spcAft>
                  <a:spcPts val="1200"/>
                </a:spcAft>
                <a:buClr>
                  <a:schemeClr val="accent4"/>
                </a:buClr>
                <a:buSzPct val="120000"/>
              </a:pPr>
              <a:r>
                <a:rPr lang="en-US" sz="1050" b="1" dirty="0" smtClean="0">
                  <a:solidFill>
                    <a:schemeClr val="accent4"/>
                  </a:solidFill>
                  <a:latin typeface="Arial" pitchFamily="34" charset="0"/>
                  <a:cs typeface="Arial" pitchFamily="34" charset="0"/>
                </a:rPr>
                <a:t>Optimize Performance </a:t>
              </a:r>
              <a:br>
                <a:rPr lang="en-US" sz="1050" b="1" dirty="0" smtClean="0">
                  <a:solidFill>
                    <a:schemeClr val="accent4"/>
                  </a:solidFill>
                  <a:latin typeface="Arial" pitchFamily="34" charset="0"/>
                  <a:cs typeface="Arial" pitchFamily="34" charset="0"/>
                </a:rPr>
              </a:br>
              <a:r>
                <a:rPr lang="en-US" sz="1050" b="1" dirty="0" smtClean="0">
                  <a:solidFill>
                    <a:schemeClr val="accent4"/>
                  </a:solidFill>
                  <a:latin typeface="Arial" pitchFamily="34" charset="0"/>
                  <a:cs typeface="Arial" pitchFamily="34" charset="0"/>
                </a:rPr>
                <a:t>&amp; Quality</a:t>
              </a:r>
              <a:endParaRPr lang="en-US" sz="1050" dirty="0">
                <a:solidFill>
                  <a:schemeClr val="accent4"/>
                </a:solidFill>
                <a:latin typeface="Arial" pitchFamily="34" charset="0"/>
                <a:cs typeface="Arial" pitchFamily="34" charset="0"/>
              </a:endParaRPr>
            </a:p>
          </p:txBody>
        </p:sp>
      </p:grpSp>
      <p:grpSp>
        <p:nvGrpSpPr>
          <p:cNvPr id="41" name="Group 40"/>
          <p:cNvGrpSpPr/>
          <p:nvPr/>
        </p:nvGrpSpPr>
        <p:grpSpPr>
          <a:xfrm>
            <a:off x="2732623" y="3914714"/>
            <a:ext cx="1088716" cy="926816"/>
            <a:chOff x="2755231" y="3914714"/>
            <a:chExt cx="1088716" cy="926816"/>
          </a:xfrm>
        </p:grpSpPr>
        <p:cxnSp>
          <p:nvCxnSpPr>
            <p:cNvPr id="19" name="Straight Connector 18"/>
            <p:cNvCxnSpPr/>
            <p:nvPr/>
          </p:nvCxnSpPr>
          <p:spPr>
            <a:xfrm>
              <a:off x="2755231" y="3914714"/>
              <a:ext cx="107933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756404" y="4027340"/>
              <a:ext cx="1087543" cy="814190"/>
            </a:xfrm>
            <a:prstGeom prst="rect">
              <a:avLst/>
            </a:prstGeom>
            <a:ln>
              <a:noFill/>
            </a:ln>
          </p:spPr>
          <p:txBody>
            <a:bodyPr vert="horz" lIns="0" tIns="0" rIns="0" bIns="0" rtlCol="0">
              <a:normAutofit/>
            </a:bodyPr>
            <a:lstStyle/>
            <a:p>
              <a:pPr>
                <a:lnSpc>
                  <a:spcPts val="1400"/>
                </a:lnSpc>
                <a:spcAft>
                  <a:spcPts val="1200"/>
                </a:spcAft>
                <a:buClr>
                  <a:schemeClr val="bg2"/>
                </a:buClr>
                <a:buSzPct val="120000"/>
              </a:pPr>
              <a:r>
                <a:rPr lang="en-US" sz="1050" b="1" dirty="0">
                  <a:solidFill>
                    <a:schemeClr val="bg2"/>
                  </a:solidFill>
                  <a:latin typeface="Arial" pitchFamily="34" charset="0"/>
                  <a:cs typeface="Arial" pitchFamily="34" charset="0"/>
                </a:rPr>
                <a:t>Connect for Quality &amp; Operational </a:t>
              </a:r>
              <a:r>
                <a:rPr lang="en-US" sz="1050" b="1" dirty="0" smtClean="0">
                  <a:solidFill>
                    <a:schemeClr val="bg2"/>
                  </a:solidFill>
                  <a:latin typeface="Arial" pitchFamily="34" charset="0"/>
                  <a:cs typeface="Arial" pitchFamily="34" charset="0"/>
                </a:rPr>
                <a:t>Efficiency</a:t>
              </a:r>
              <a:endParaRPr lang="en-US" sz="1050" dirty="0">
                <a:solidFill>
                  <a:schemeClr val="bg2"/>
                </a:solidFill>
                <a:latin typeface="Arial" pitchFamily="34" charset="0"/>
                <a:cs typeface="Arial" pitchFamily="34" charset="0"/>
              </a:endParaRPr>
            </a:p>
          </p:txBody>
        </p:sp>
      </p:grpSp>
      <p:grpSp>
        <p:nvGrpSpPr>
          <p:cNvPr id="42" name="Group 41"/>
          <p:cNvGrpSpPr/>
          <p:nvPr/>
        </p:nvGrpSpPr>
        <p:grpSpPr>
          <a:xfrm>
            <a:off x="3963686" y="3914714"/>
            <a:ext cx="1080504" cy="930336"/>
            <a:chOff x="3931936" y="3914714"/>
            <a:chExt cx="1080504" cy="930336"/>
          </a:xfrm>
        </p:grpSpPr>
        <p:cxnSp>
          <p:nvCxnSpPr>
            <p:cNvPr id="20" name="Straight Connector 19"/>
            <p:cNvCxnSpPr/>
            <p:nvPr/>
          </p:nvCxnSpPr>
          <p:spPr>
            <a:xfrm>
              <a:off x="3933109" y="3914714"/>
              <a:ext cx="107933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4" name="Rectangle 18"/>
            <p:cNvSpPr>
              <a:spLocks/>
            </p:cNvSpPr>
            <p:nvPr/>
          </p:nvSpPr>
          <p:spPr bwMode="auto">
            <a:xfrm>
              <a:off x="3931936" y="4027340"/>
              <a:ext cx="1080504" cy="817710"/>
            </a:xfrm>
            <a:prstGeom prst="rect">
              <a:avLst/>
            </a:prstGeom>
            <a:ln>
              <a:noFill/>
            </a:ln>
            <a:extLst/>
          </p:spPr>
          <p:txBody>
            <a:bodyPr vert="horz" lIns="0" tIns="0" rIns="0" bIns="0" rtlCol="0">
              <a:noAutofit/>
            </a:bodyPr>
            <a:lstStyle/>
            <a:p>
              <a:pPr>
                <a:lnSpc>
                  <a:spcPts val="1400"/>
                </a:lnSpc>
                <a:spcAft>
                  <a:spcPts val="1200"/>
                </a:spcAft>
                <a:buClr>
                  <a:schemeClr val="accent3"/>
                </a:buClr>
                <a:buSzPct val="120000"/>
              </a:pPr>
              <a:r>
                <a:rPr lang="en-US" sz="1050" b="1" dirty="0">
                  <a:solidFill>
                    <a:schemeClr val="accent3"/>
                  </a:solidFill>
                  <a:latin typeface="Arial" pitchFamily="34" charset="0"/>
                  <a:cs typeface="Arial" pitchFamily="34" charset="0"/>
                </a:rPr>
                <a:t>Support Value-based </a:t>
              </a:r>
              <a:r>
                <a:rPr lang="en-US" sz="1050" b="1" dirty="0" smtClean="0">
                  <a:solidFill>
                    <a:schemeClr val="accent3"/>
                  </a:solidFill>
                  <a:latin typeface="Arial" pitchFamily="34" charset="0"/>
                  <a:cs typeface="Arial" pitchFamily="34" charset="0"/>
                </a:rPr>
                <a:t>Care</a:t>
              </a:r>
              <a:endParaRPr lang="en-US" sz="1050" dirty="0">
                <a:solidFill>
                  <a:schemeClr val="accent3"/>
                </a:solidFill>
                <a:latin typeface="Arial" pitchFamily="34" charset="0"/>
                <a:cs typeface="Arial" pitchFamily="34" charset="0"/>
                <a:sym typeface="Arial Bold" charset="0"/>
              </a:endParaRPr>
            </a:p>
          </p:txBody>
        </p:sp>
      </p:grpSp>
      <p:sp>
        <p:nvSpPr>
          <p:cNvPr id="8" name="Rectangle 7"/>
          <p:cNvSpPr/>
          <p:nvPr/>
        </p:nvSpPr>
        <p:spPr>
          <a:xfrm>
            <a:off x="222250" y="1480703"/>
            <a:ext cx="3276600" cy="226579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216000" indent="-216000">
              <a:lnSpc>
                <a:spcPts val="3400"/>
              </a:lnSpc>
              <a:buFont typeface="Arial"/>
              <a:buChar char="•"/>
            </a:pPr>
            <a:r>
              <a:rPr lang="en-US" sz="2800" i="1" dirty="0" smtClean="0">
                <a:solidFill>
                  <a:schemeClr val="accent2"/>
                </a:solidFill>
                <a:latin typeface="Georgia" pitchFamily="18" charset="0"/>
              </a:rPr>
              <a:t>360° market view</a:t>
            </a:r>
          </a:p>
          <a:p>
            <a:pPr marL="216000" indent="-216000">
              <a:lnSpc>
                <a:spcPts val="3400"/>
              </a:lnSpc>
              <a:buFont typeface="Arial"/>
              <a:buChar char="•"/>
            </a:pPr>
            <a:r>
              <a:rPr lang="en-US" sz="2800" i="1" dirty="0" smtClean="0">
                <a:solidFill>
                  <a:schemeClr val="accent2"/>
                </a:solidFill>
                <a:latin typeface="Georgia" pitchFamily="18" charset="0"/>
              </a:rPr>
              <a:t>Scale</a:t>
            </a:r>
          </a:p>
          <a:p>
            <a:pPr marL="216000" indent="-216000">
              <a:lnSpc>
                <a:spcPts val="3400"/>
              </a:lnSpc>
              <a:buFont typeface="Arial"/>
              <a:buChar char="•"/>
            </a:pPr>
            <a:r>
              <a:rPr lang="en-US" sz="2800" i="1" dirty="0" smtClean="0">
                <a:solidFill>
                  <a:schemeClr val="accent2"/>
                </a:solidFill>
                <a:latin typeface="Georgia" pitchFamily="18" charset="0"/>
              </a:rPr>
              <a:t>Point of view</a:t>
            </a:r>
          </a:p>
          <a:p>
            <a:pPr marL="216000" indent="-216000">
              <a:lnSpc>
                <a:spcPts val="3400"/>
              </a:lnSpc>
              <a:buFont typeface="Arial"/>
              <a:buChar char="•"/>
            </a:pPr>
            <a:r>
              <a:rPr lang="en-US" sz="2800" i="1" dirty="0" smtClean="0">
                <a:solidFill>
                  <a:schemeClr val="accent2"/>
                </a:solidFill>
                <a:latin typeface="Georgia" pitchFamily="18" charset="0"/>
              </a:rPr>
              <a:t>Innovation</a:t>
            </a:r>
          </a:p>
        </p:txBody>
      </p:sp>
    </p:spTree>
    <p:extLst>
      <p:ext uri="{BB962C8B-B14F-4D97-AF65-F5344CB8AC3E}">
        <p14:creationId xmlns="" xmlns:p14="http://schemas.microsoft.com/office/powerpoint/2010/main" val="10998403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218925" y="1466850"/>
            <a:ext cx="3873390" cy="2769989"/>
          </a:xfrm>
        </p:spPr>
        <p:txBody>
          <a:bodyPr wrap="square">
            <a:spAutoFit/>
          </a:bodyPr>
          <a:lstStyle/>
          <a:p>
            <a:pPr>
              <a:lnSpc>
                <a:spcPct val="100000"/>
              </a:lnSpc>
              <a:spcBef>
                <a:spcPts val="600"/>
              </a:spcBef>
              <a:spcAft>
                <a:spcPts val="600"/>
              </a:spcAft>
            </a:pPr>
            <a:r>
              <a:rPr lang="en-US" sz="3000" b="1" i="1" dirty="0" smtClean="0">
                <a:latin typeface="Georgia" pitchFamily="18" charset="0"/>
              </a:rPr>
              <a:t>When </a:t>
            </a:r>
            <a:r>
              <a:rPr lang="en-US" sz="3000" b="1" i="1" dirty="0">
                <a:latin typeface="Georgia" pitchFamily="18" charset="0"/>
              </a:rPr>
              <a:t>the road ahead is </a:t>
            </a:r>
            <a:r>
              <a:rPr lang="en-US" sz="3000" b="1" i="1" dirty="0" smtClean="0">
                <a:latin typeface="Georgia" pitchFamily="18" charset="0"/>
              </a:rPr>
              <a:t>uncertain</a:t>
            </a:r>
            <a:r>
              <a:rPr lang="en-US" sz="3000" b="1" i="1" dirty="0">
                <a:latin typeface="Georgia" pitchFamily="18" charset="0"/>
              </a:rPr>
              <a:t>, you need a partner that can help you stay ahead of the curve.</a:t>
            </a:r>
            <a:endParaRPr lang="en-US" sz="3000" i="1" dirty="0"/>
          </a:p>
        </p:txBody>
      </p:sp>
    </p:spTree>
    <p:extLst>
      <p:ext uri="{BB962C8B-B14F-4D97-AF65-F5344CB8AC3E}">
        <p14:creationId xmlns="" xmlns:p14="http://schemas.microsoft.com/office/powerpoint/2010/main" val="105420544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t>Appendix</a:t>
            </a:r>
            <a:endParaRPr lang="en-US" sz="36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228600" y="685800"/>
            <a:ext cx="8686800" cy="460375"/>
          </a:xfrm>
        </p:spPr>
        <p:txBody>
          <a:bodyPr/>
          <a:lstStyle/>
          <a:p>
            <a:pPr>
              <a:lnSpc>
                <a:spcPct val="100000"/>
              </a:lnSpc>
            </a:pPr>
            <a:r>
              <a:rPr lang="en-US" dirty="0" smtClean="0">
                <a:latin typeface="Arial" charset="0"/>
                <a:ea typeface="ＭＳ Ｐゴシック" pitchFamily="34" charset="-128"/>
                <a:cs typeface="Arial" charset="0"/>
              </a:rPr>
              <a:t>McKesson at a Glance</a:t>
            </a:r>
            <a:endParaRPr dirty="0" smtClean="0">
              <a:latin typeface="Arial" charset="0"/>
              <a:ea typeface="ＭＳ Ｐゴシック" pitchFamily="34" charset="-128"/>
              <a:cs typeface="Arial" charset="0"/>
            </a:endParaRPr>
          </a:p>
        </p:txBody>
      </p:sp>
      <p:cxnSp>
        <p:nvCxnSpPr>
          <p:cNvPr id="9" name="Straight Connector 8" hidden="1"/>
          <p:cNvCxnSpPr/>
          <p:nvPr/>
        </p:nvCxnSpPr>
        <p:spPr>
          <a:xfrm>
            <a:off x="0" y="1744663"/>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0" y="6223000"/>
            <a:ext cx="8821738"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McKesson Building2-LR.jpg"/>
          <p:cNvPicPr>
            <a:picLocks noChangeAspect="1"/>
          </p:cNvPicPr>
          <p:nvPr/>
        </p:nvPicPr>
        <p:blipFill rotWithShape="1">
          <a:blip r:embed="rId3" cstate="print">
            <a:extLst>
              <a:ext uri="{28A0092B-C50C-407E-A947-70E740481C1C}">
                <a14:useLocalDpi xmlns="" xmlns:a14="http://schemas.microsoft.com/office/drawing/2010/main" val="0"/>
              </a:ext>
            </a:extLst>
          </a:blip>
          <a:srcRect l="10619" t="4608" r="3590" b="5962"/>
          <a:stretch/>
        </p:blipFill>
        <p:spPr>
          <a:xfrm>
            <a:off x="245186" y="1529326"/>
            <a:ext cx="2976102" cy="4653599"/>
          </a:xfrm>
          <a:prstGeom prst="rect">
            <a:avLst/>
          </a:prstGeom>
        </p:spPr>
      </p:pic>
      <p:sp>
        <p:nvSpPr>
          <p:cNvPr id="13" name="Rectangle 15"/>
          <p:cNvSpPr>
            <a:spLocks noChangeArrowheads="1"/>
          </p:cNvSpPr>
          <p:nvPr/>
        </p:nvSpPr>
        <p:spPr bwMode="auto">
          <a:xfrm>
            <a:off x="3532002" y="2934487"/>
            <a:ext cx="2464304" cy="3063619"/>
          </a:xfrm>
          <a:prstGeom prst="rect">
            <a:avLst/>
          </a:prstGeom>
          <a:noFill/>
          <a:ln w="25400">
            <a:noFill/>
            <a:miter lim="800000"/>
            <a:headEnd/>
            <a:tailEnd/>
          </a:ln>
        </p:spPr>
        <p:txBody>
          <a:bodyPr lIns="182866" tIns="0" rIns="0" bIns="0"/>
          <a:lstStyle/>
          <a:p>
            <a:pPr>
              <a:lnSpc>
                <a:spcPct val="110000"/>
              </a:lnSpc>
              <a:spcAft>
                <a:spcPts val="1800"/>
              </a:spcAft>
              <a:buClr>
                <a:srgbClr val="005A8C"/>
              </a:buClr>
              <a:defRPr/>
            </a:pPr>
            <a:r>
              <a:rPr lang="en-US" sz="1600" dirty="0" smtClean="0">
                <a:solidFill>
                  <a:srgbClr val="005A8C"/>
                </a:solidFill>
                <a:latin typeface="Arial" pitchFamily="34" charset="0"/>
                <a:ea typeface="ＭＳ Ｐゴシック" charset="0"/>
                <a:cs typeface="ＭＳ Ｐゴシック" charset="0"/>
              </a:rPr>
              <a:t>Company Founded:</a:t>
            </a:r>
            <a:br>
              <a:rPr lang="en-US" sz="1600" dirty="0" smtClean="0">
                <a:solidFill>
                  <a:srgbClr val="005A8C"/>
                </a:solidFill>
                <a:latin typeface="Arial" pitchFamily="34" charset="0"/>
                <a:ea typeface="ＭＳ Ｐゴシック" charset="0"/>
                <a:cs typeface="ＭＳ Ｐゴシック" charset="0"/>
              </a:rPr>
            </a:br>
            <a:r>
              <a:rPr lang="en-US" b="1" dirty="0" smtClean="0">
                <a:solidFill>
                  <a:srgbClr val="005A8C"/>
                </a:solidFill>
                <a:latin typeface="Arial" pitchFamily="34" charset="0"/>
                <a:ea typeface="ＭＳ Ｐゴシック" charset="0"/>
                <a:cs typeface="ＭＳ Ｐゴシック" charset="0"/>
              </a:rPr>
              <a:t>1833</a:t>
            </a:r>
            <a:endParaRPr lang="en-US" b="1" dirty="0">
              <a:solidFill>
                <a:srgbClr val="005A8C"/>
              </a:solidFill>
              <a:latin typeface="Arial" pitchFamily="34" charset="0"/>
              <a:ea typeface="ＭＳ Ｐゴシック" charset="0"/>
              <a:cs typeface="ＭＳ Ｐゴシック" charset="0"/>
            </a:endParaRPr>
          </a:p>
          <a:p>
            <a:pPr>
              <a:lnSpc>
                <a:spcPct val="110000"/>
              </a:lnSpc>
              <a:spcAft>
                <a:spcPts val="1800"/>
              </a:spcAft>
              <a:buClr>
                <a:srgbClr val="005A8C"/>
              </a:buClr>
              <a:defRPr/>
            </a:pPr>
            <a:r>
              <a:rPr lang="en-US" sz="1600" dirty="0" smtClean="0">
                <a:solidFill>
                  <a:srgbClr val="005A8C"/>
                </a:solidFill>
                <a:latin typeface="Arial" pitchFamily="34" charset="0"/>
                <a:ea typeface="ＭＳ Ｐゴシック" charset="0"/>
                <a:cs typeface="ＭＳ Ｐゴシック" charset="0"/>
              </a:rPr>
              <a:t>Fortune 500:</a:t>
            </a:r>
            <a:br>
              <a:rPr lang="en-US" sz="1600" dirty="0" smtClean="0">
                <a:solidFill>
                  <a:srgbClr val="005A8C"/>
                </a:solidFill>
                <a:latin typeface="Arial" pitchFamily="34" charset="0"/>
                <a:ea typeface="ＭＳ Ｐゴシック" charset="0"/>
                <a:cs typeface="ＭＳ Ｐゴシック" charset="0"/>
              </a:rPr>
            </a:br>
            <a:r>
              <a:rPr lang="en-US" b="1" dirty="0" smtClean="0">
                <a:solidFill>
                  <a:srgbClr val="005A8C"/>
                </a:solidFill>
                <a:latin typeface="Arial" pitchFamily="34" charset="0"/>
                <a:ea typeface="ＭＳ Ｐゴシック" charset="0"/>
                <a:cs typeface="ＭＳ Ｐゴシック" charset="0"/>
              </a:rPr>
              <a:t>Ranked 14</a:t>
            </a:r>
            <a:r>
              <a:rPr lang="en-US" b="1" baseline="30000" dirty="0" smtClean="0">
                <a:solidFill>
                  <a:srgbClr val="005A8C"/>
                </a:solidFill>
                <a:latin typeface="Arial" pitchFamily="34" charset="0"/>
                <a:ea typeface="ＭＳ Ｐゴシック" charset="0"/>
                <a:cs typeface="ＭＳ Ｐゴシック" charset="0"/>
              </a:rPr>
              <a:t>th</a:t>
            </a:r>
            <a:endParaRPr lang="en-US" b="1" dirty="0">
              <a:solidFill>
                <a:srgbClr val="005A8C"/>
              </a:solidFill>
              <a:latin typeface="Arial" pitchFamily="34" charset="0"/>
              <a:ea typeface="ＭＳ Ｐゴシック" charset="0"/>
              <a:cs typeface="ＭＳ Ｐゴシック" charset="0"/>
            </a:endParaRPr>
          </a:p>
          <a:p>
            <a:pPr>
              <a:lnSpc>
                <a:spcPct val="110000"/>
              </a:lnSpc>
              <a:spcAft>
                <a:spcPts val="1800"/>
              </a:spcAft>
              <a:buClr>
                <a:srgbClr val="005A8C"/>
              </a:buClr>
              <a:defRPr/>
            </a:pPr>
            <a:r>
              <a:rPr lang="en-US" sz="1600" dirty="0" smtClean="0">
                <a:solidFill>
                  <a:srgbClr val="005A8C"/>
                </a:solidFill>
                <a:latin typeface="Arial" pitchFamily="34" charset="0"/>
                <a:ea typeface="ＭＳ Ｐゴシック" charset="0"/>
                <a:cs typeface="ＭＳ Ｐゴシック" charset="0"/>
              </a:rPr>
              <a:t>Revenue:</a:t>
            </a:r>
            <a:br>
              <a:rPr lang="en-US" sz="1600" dirty="0" smtClean="0">
                <a:solidFill>
                  <a:srgbClr val="005A8C"/>
                </a:solidFill>
                <a:latin typeface="Arial" pitchFamily="34" charset="0"/>
                <a:ea typeface="ＭＳ Ｐゴシック" charset="0"/>
                <a:cs typeface="ＭＳ Ｐゴシック" charset="0"/>
              </a:rPr>
            </a:br>
            <a:r>
              <a:rPr lang="en-US" b="1" dirty="0" smtClean="0">
                <a:solidFill>
                  <a:srgbClr val="005A8C"/>
                </a:solidFill>
                <a:latin typeface="Arial" pitchFamily="34" charset="0"/>
                <a:ea typeface="ＭＳ Ｐゴシック" charset="0"/>
                <a:cs typeface="ＭＳ Ｐゴシック" charset="0"/>
              </a:rPr>
              <a:t>$122.5 billion</a:t>
            </a:r>
            <a:endParaRPr lang="en-US" b="1" dirty="0">
              <a:solidFill>
                <a:srgbClr val="005A8C"/>
              </a:solidFill>
              <a:latin typeface="Arial" pitchFamily="34" charset="0"/>
              <a:ea typeface="ＭＳ Ｐゴシック" charset="0"/>
              <a:cs typeface="ＭＳ Ｐゴシック" charset="0"/>
            </a:endParaRPr>
          </a:p>
        </p:txBody>
      </p:sp>
      <p:sp>
        <p:nvSpPr>
          <p:cNvPr id="14" name="Rectangle 15"/>
          <p:cNvSpPr>
            <a:spLocks noChangeArrowheads="1"/>
          </p:cNvSpPr>
          <p:nvPr/>
        </p:nvSpPr>
        <p:spPr bwMode="auto">
          <a:xfrm>
            <a:off x="3399704" y="1811122"/>
            <a:ext cx="5593984" cy="583042"/>
          </a:xfrm>
          <a:prstGeom prst="rect">
            <a:avLst/>
          </a:prstGeom>
          <a:noFill/>
          <a:ln w="25400">
            <a:noFill/>
            <a:miter lim="800000"/>
            <a:headEnd/>
            <a:tailEnd/>
          </a:ln>
        </p:spPr>
        <p:txBody>
          <a:bodyPr lIns="0" tIns="0" rIns="0" bIns="0"/>
          <a:lstStyle/>
          <a:p>
            <a:pPr algn="ctr">
              <a:spcAft>
                <a:spcPts val="1800"/>
              </a:spcAft>
              <a:buClr>
                <a:srgbClr val="005A8C"/>
              </a:buClr>
              <a:defRPr/>
            </a:pPr>
            <a:r>
              <a:rPr lang="en-US" b="1" i="1" dirty="0">
                <a:solidFill>
                  <a:srgbClr val="005A8C"/>
                </a:solidFill>
                <a:latin typeface="Georgia"/>
                <a:ea typeface="ＭＳ Ｐゴシック" charset="0"/>
                <a:cs typeface="Georgia"/>
              </a:rPr>
              <a:t>America’s oldest and </a:t>
            </a:r>
            <a:r>
              <a:rPr lang="en-US" b="1" i="1" dirty="0" smtClean="0">
                <a:solidFill>
                  <a:srgbClr val="005A8C"/>
                </a:solidFill>
                <a:latin typeface="Georgia"/>
                <a:ea typeface="ＭＳ Ｐゴシック" charset="0"/>
                <a:cs typeface="Georgia"/>
              </a:rPr>
              <a:t>largest healthcare </a:t>
            </a:r>
            <a:r>
              <a:rPr lang="en-US" b="1" i="1" dirty="0">
                <a:solidFill>
                  <a:srgbClr val="005A8C"/>
                </a:solidFill>
                <a:latin typeface="Georgia"/>
                <a:ea typeface="ＭＳ Ｐゴシック" charset="0"/>
                <a:cs typeface="Georgia"/>
              </a:rPr>
              <a:t>services </a:t>
            </a:r>
            <a:r>
              <a:rPr lang="en-US" b="1" i="1" dirty="0" smtClean="0">
                <a:solidFill>
                  <a:srgbClr val="005A8C"/>
                </a:solidFill>
                <a:latin typeface="Georgia"/>
                <a:ea typeface="ＭＳ Ｐゴシック" charset="0"/>
                <a:cs typeface="Georgia"/>
              </a:rPr>
              <a:t>company</a:t>
            </a:r>
            <a:endParaRPr lang="en-US" sz="1700" i="1" dirty="0">
              <a:solidFill>
                <a:srgbClr val="005A8C"/>
              </a:solidFill>
              <a:latin typeface="Georgia"/>
              <a:ea typeface="ＭＳ Ｐゴシック" charset="0"/>
              <a:cs typeface="Georgia"/>
            </a:endParaRPr>
          </a:p>
        </p:txBody>
      </p:sp>
      <p:sp>
        <p:nvSpPr>
          <p:cNvPr id="16" name="Rectangle 15"/>
          <p:cNvSpPr>
            <a:spLocks noChangeArrowheads="1"/>
          </p:cNvSpPr>
          <p:nvPr/>
        </p:nvSpPr>
        <p:spPr bwMode="auto">
          <a:xfrm>
            <a:off x="6072228" y="2934487"/>
            <a:ext cx="2588336" cy="3242265"/>
          </a:xfrm>
          <a:prstGeom prst="rect">
            <a:avLst/>
          </a:prstGeom>
          <a:noFill/>
          <a:ln w="25400">
            <a:noFill/>
            <a:miter lim="800000"/>
            <a:headEnd/>
            <a:tailEnd/>
          </a:ln>
        </p:spPr>
        <p:txBody>
          <a:bodyPr lIns="182866" tIns="0" rIns="0" bIns="0"/>
          <a:lstStyle/>
          <a:p>
            <a:pPr>
              <a:lnSpc>
                <a:spcPct val="110000"/>
              </a:lnSpc>
              <a:spcAft>
                <a:spcPts val="1800"/>
              </a:spcAft>
              <a:buClr>
                <a:srgbClr val="005A8C"/>
              </a:buClr>
              <a:defRPr/>
            </a:pPr>
            <a:r>
              <a:rPr lang="en-US" sz="1600" dirty="0" smtClean="0">
                <a:solidFill>
                  <a:srgbClr val="005A8C"/>
                </a:solidFill>
                <a:latin typeface="Arial" pitchFamily="34" charset="0"/>
                <a:ea typeface="ＭＳ Ｐゴシック" charset="0"/>
                <a:cs typeface="ＭＳ Ｐゴシック" charset="0"/>
              </a:rPr>
              <a:t>Headquarters:</a:t>
            </a:r>
            <a:br>
              <a:rPr lang="en-US" sz="1600" dirty="0" smtClean="0">
                <a:solidFill>
                  <a:srgbClr val="005A8C"/>
                </a:solidFill>
                <a:latin typeface="Arial" pitchFamily="34" charset="0"/>
                <a:ea typeface="ＭＳ Ｐゴシック" charset="0"/>
                <a:cs typeface="ＭＳ Ｐゴシック" charset="0"/>
              </a:rPr>
            </a:br>
            <a:r>
              <a:rPr lang="en-US" b="1" dirty="0" smtClean="0">
                <a:solidFill>
                  <a:srgbClr val="005A8C"/>
                </a:solidFill>
                <a:latin typeface="Arial" pitchFamily="34" charset="0"/>
                <a:ea typeface="ＭＳ Ｐゴシック" charset="0"/>
                <a:cs typeface="ＭＳ Ｐゴシック" charset="0"/>
              </a:rPr>
              <a:t>San </a:t>
            </a:r>
            <a:r>
              <a:rPr lang="en-US" b="1" dirty="0">
                <a:solidFill>
                  <a:srgbClr val="005A8C"/>
                </a:solidFill>
                <a:latin typeface="Arial" pitchFamily="34" charset="0"/>
                <a:ea typeface="ＭＳ Ｐゴシック" charset="0"/>
                <a:cs typeface="ＭＳ Ｐゴシック" charset="0"/>
              </a:rPr>
              <a:t>Francisco</a:t>
            </a:r>
          </a:p>
          <a:p>
            <a:pPr>
              <a:lnSpc>
                <a:spcPct val="110000"/>
              </a:lnSpc>
              <a:spcAft>
                <a:spcPts val="1800"/>
              </a:spcAft>
              <a:buClr>
                <a:srgbClr val="005A8C"/>
              </a:buClr>
              <a:defRPr/>
            </a:pPr>
            <a:r>
              <a:rPr lang="en-US" sz="1600" dirty="0" smtClean="0">
                <a:solidFill>
                  <a:srgbClr val="005A8C"/>
                </a:solidFill>
                <a:latin typeface="Arial" pitchFamily="34" charset="0"/>
                <a:ea typeface="ＭＳ Ｐゴシック" charset="0"/>
                <a:cs typeface="ＭＳ Ｐゴシック" charset="0"/>
              </a:rPr>
              <a:t>Employees:</a:t>
            </a:r>
            <a:br>
              <a:rPr lang="en-US" sz="1600" dirty="0" smtClean="0">
                <a:solidFill>
                  <a:srgbClr val="005A8C"/>
                </a:solidFill>
                <a:latin typeface="Arial" pitchFamily="34" charset="0"/>
                <a:ea typeface="ＭＳ Ｐゴシック" charset="0"/>
                <a:cs typeface="ＭＳ Ｐゴシック" charset="0"/>
              </a:rPr>
            </a:br>
            <a:r>
              <a:rPr lang="en-US" b="1" dirty="0" smtClean="0">
                <a:solidFill>
                  <a:srgbClr val="005A8C"/>
                </a:solidFill>
                <a:latin typeface="Arial" pitchFamily="34" charset="0"/>
                <a:ea typeface="ＭＳ Ｐゴシック" charset="0"/>
                <a:cs typeface="ＭＳ Ｐゴシック" charset="0"/>
              </a:rPr>
              <a:t>43,500</a:t>
            </a:r>
          </a:p>
          <a:p>
            <a:pPr>
              <a:lnSpc>
                <a:spcPct val="110000"/>
              </a:lnSpc>
              <a:spcAft>
                <a:spcPts val="1800"/>
              </a:spcAft>
              <a:buClr>
                <a:srgbClr val="005A8C"/>
              </a:buClr>
              <a:defRPr/>
            </a:pPr>
            <a:r>
              <a:rPr lang="en-US" sz="1600" dirty="0" smtClean="0">
                <a:solidFill>
                  <a:srgbClr val="005A8C"/>
                </a:solidFill>
                <a:latin typeface="Arial" pitchFamily="34" charset="0"/>
                <a:ea typeface="ＭＳ Ｐゴシック" charset="0"/>
                <a:cs typeface="ＭＳ Ｐゴシック" charset="0"/>
              </a:rPr>
              <a:t>Segments: </a:t>
            </a:r>
            <a:br>
              <a:rPr lang="en-US" sz="1600" dirty="0" smtClean="0">
                <a:solidFill>
                  <a:srgbClr val="005A8C"/>
                </a:solidFill>
                <a:latin typeface="Arial" pitchFamily="34" charset="0"/>
                <a:ea typeface="ＭＳ Ｐゴシック" charset="0"/>
                <a:cs typeface="ＭＳ Ｐゴシック" charset="0"/>
              </a:rPr>
            </a:br>
            <a:r>
              <a:rPr lang="en-US" b="1" dirty="0" smtClean="0">
                <a:solidFill>
                  <a:srgbClr val="005A8C"/>
                </a:solidFill>
                <a:latin typeface="Arial" pitchFamily="34" charset="0"/>
                <a:ea typeface="ＭＳ Ｐゴシック" charset="0"/>
                <a:cs typeface="ＭＳ Ｐゴシック" charset="0"/>
              </a:rPr>
              <a:t>Distribution </a:t>
            </a:r>
            <a:r>
              <a:rPr lang="en-US" b="1" dirty="0">
                <a:solidFill>
                  <a:srgbClr val="005A8C"/>
                </a:solidFill>
                <a:latin typeface="Arial" pitchFamily="34" charset="0"/>
                <a:ea typeface="ＭＳ Ｐゴシック" charset="0"/>
                <a:cs typeface="ＭＳ Ｐゴシック" charset="0"/>
              </a:rPr>
              <a:t>Solutions</a:t>
            </a:r>
            <a:br>
              <a:rPr lang="en-US" b="1" dirty="0">
                <a:solidFill>
                  <a:srgbClr val="005A8C"/>
                </a:solidFill>
                <a:latin typeface="Arial" pitchFamily="34" charset="0"/>
                <a:ea typeface="ＭＳ Ｐゴシック" charset="0"/>
                <a:cs typeface="ＭＳ Ｐゴシック" charset="0"/>
              </a:rPr>
            </a:br>
            <a:r>
              <a:rPr lang="en-US" dirty="0">
                <a:solidFill>
                  <a:srgbClr val="005A8C"/>
                </a:solidFill>
                <a:latin typeface="Arial" pitchFamily="34" charset="0"/>
                <a:ea typeface="ＭＳ Ｐゴシック" charset="0"/>
                <a:cs typeface="ＭＳ Ｐゴシック" charset="0"/>
              </a:rPr>
              <a:t>and </a:t>
            </a:r>
            <a:r>
              <a:rPr lang="en-US" b="1" dirty="0" smtClean="0">
                <a:solidFill>
                  <a:srgbClr val="005A8C"/>
                </a:solidFill>
                <a:latin typeface="Arial" pitchFamily="34" charset="0"/>
                <a:ea typeface="ＭＳ Ｐゴシック" charset="0"/>
                <a:cs typeface="ＭＳ Ｐゴシック" charset="0"/>
              </a:rPr>
              <a:t>Technology </a:t>
            </a:r>
            <a:r>
              <a:rPr lang="en-US" b="1" dirty="0">
                <a:solidFill>
                  <a:srgbClr val="005A8C"/>
                </a:solidFill>
                <a:latin typeface="Arial" pitchFamily="34" charset="0"/>
                <a:ea typeface="ＭＳ Ｐゴシック" charset="0"/>
                <a:cs typeface="ＭＳ Ｐゴシック" charset="0"/>
              </a:rPr>
              <a:t>Solutions</a:t>
            </a:r>
          </a:p>
        </p:txBody>
      </p:sp>
      <p:sp>
        <p:nvSpPr>
          <p:cNvPr id="12" name="Footer Placeholder 4"/>
          <p:cNvSpPr>
            <a:spLocks noGrp="1"/>
          </p:cNvSpPr>
          <p:nvPr>
            <p:ph type="ftr" sz="quarter" idx="4294967295"/>
          </p:nvPr>
        </p:nvSpPr>
        <p:spPr>
          <a:xfrm>
            <a:off x="1297644" y="6492875"/>
            <a:ext cx="6638544" cy="365125"/>
          </a:xfrm>
          <a:prstGeom prst="rect">
            <a:avLst/>
          </a:prstGeom>
        </p:spPr>
        <p:txBody>
          <a:bodyPr vert="horz" lIns="45720" tIns="0" rIns="0" bIns="0" rtlCol="0" anchor="ctr"/>
          <a:lstStyle/>
          <a:p>
            <a:pPr>
              <a:defRPr/>
            </a:pPr>
            <a:r>
              <a:rPr lang="en-US" sz="900" dirty="0" smtClean="0">
                <a:solidFill>
                  <a:srgbClr val="005A8C"/>
                </a:solidFill>
                <a:latin typeface="Arial" pitchFamily="34" charset="0"/>
                <a:cs typeface="Arial" pitchFamily="34" charset="0"/>
              </a:rPr>
              <a:t>© 2014 McKesson Corporation</a:t>
            </a:r>
            <a:endParaRPr lang="en-US" sz="900" dirty="0">
              <a:solidFill>
                <a:srgbClr val="005A8C"/>
              </a:solidFill>
              <a:latin typeface="Arial" pitchFamily="34" charset="0"/>
              <a:cs typeface="Arial" pitchFamily="34" charset="0"/>
            </a:endParaRPr>
          </a:p>
        </p:txBody>
      </p:sp>
      <p:sp>
        <p:nvSpPr>
          <p:cNvPr id="15" name="Slide Number Placeholder 30"/>
          <p:cNvSpPr>
            <a:spLocks noGrp="1"/>
          </p:cNvSpPr>
          <p:nvPr>
            <p:ph type="sldNum" sz="quarter" idx="4294967295"/>
          </p:nvPr>
        </p:nvSpPr>
        <p:spPr>
          <a:xfrm>
            <a:off x="219075" y="6492875"/>
            <a:ext cx="431800" cy="365125"/>
          </a:xfrm>
          <a:prstGeom prst="rect">
            <a:avLst/>
          </a:prstGeom>
        </p:spPr>
        <p:txBody>
          <a:bodyPr vert="horz" lIns="0" tIns="0" rIns="0" bIns="0" rtlCol="0" anchor="ctr"/>
          <a:lstStyle/>
          <a:p>
            <a:pPr>
              <a:defRPr/>
            </a:pPr>
            <a:fld id="{8DE37E1F-4AF5-4CDE-9256-FA1E75F8254D}" type="slidenum">
              <a:rPr lang="en-US" sz="900" smtClean="0">
                <a:solidFill>
                  <a:srgbClr val="005A8C"/>
                </a:solidFill>
                <a:latin typeface="Arial" pitchFamily="34" charset="0"/>
                <a:cs typeface="Arial" pitchFamily="34" charset="0"/>
              </a:rPr>
              <a:pPr>
                <a:defRPr/>
              </a:pPr>
              <a:t>2</a:t>
            </a:fld>
            <a:endParaRPr lang="en-US" sz="900" dirty="0">
              <a:solidFill>
                <a:srgbClr val="005A8C"/>
              </a:solidFill>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 name="Rectangle 6"/>
          <p:cNvSpPr>
            <a:spLocks/>
          </p:cNvSpPr>
          <p:nvPr/>
        </p:nvSpPr>
        <p:spPr bwMode="auto">
          <a:xfrm>
            <a:off x="1041503" y="2994202"/>
            <a:ext cx="8129392" cy="1891956"/>
          </a:xfrm>
          <a:prstGeom prst="rect">
            <a:avLst/>
          </a:prstGeom>
          <a:solidFill>
            <a:schemeClr val="tx2">
              <a:alpha val="10000"/>
            </a:schemeClr>
          </a:solidFill>
          <a:ln>
            <a:noFill/>
          </a:ln>
          <a:extLst>
            <a:ext uri="{91240B29-F687-4f45-9708-019B960494DF}">
              <a14:hiddenLine xmlns:a14="http://schemas.microsoft.com/office/drawing/2010/main" xmlns="" w="12700" cap="rnd">
                <a:solidFill>
                  <a:srgbClr val="000000"/>
                </a:solidFill>
                <a:round/>
                <a:headEnd type="none" w="med" len="med"/>
                <a:tailEnd type="none" w="med" len="med"/>
              </a14:hiddenLine>
            </a:ext>
          </a:extLst>
        </p:spPr>
        <p:txBody>
          <a:bodyPr lIns="88900" tIns="88900" rIns="88900" bIns="88900" anchor="ctr"/>
          <a:lstStyle/>
          <a:p>
            <a:pPr algn="ctr"/>
            <a:endParaRPr lang="en-US" sz="1050" dirty="0">
              <a:solidFill>
                <a:srgbClr val="FFFFFF"/>
              </a:solidFill>
              <a:latin typeface="Arial" pitchFamily="34" charset="0"/>
              <a:ea typeface="ＭＳ Ｐゴシック" charset="0"/>
              <a:cs typeface="Arial" pitchFamily="34" charset="0"/>
              <a:sym typeface="Arial Bold" charset="0"/>
            </a:endParaRPr>
          </a:p>
        </p:txBody>
      </p:sp>
      <p:graphicFrame>
        <p:nvGraphicFramePr>
          <p:cNvPr id="84" name="Object 83" hidden="1"/>
          <p:cNvGraphicFramePr>
            <a:graphicFrameLocks noChangeAspect="1"/>
          </p:cNvGraphicFramePr>
          <p:nvPr/>
        </p:nvGraphicFramePr>
        <p:xfrm>
          <a:off x="1587" y="1588"/>
          <a:ext cx="1587" cy="1587"/>
        </p:xfrm>
        <a:graphic>
          <a:graphicData uri="http://schemas.openxmlformats.org/presentationml/2006/ole">
            <p:oleObj spid="_x0000_s1026" name="think-cell Slide" r:id="rId4" imgW="360" imgH="360" progId="">
              <p:embed/>
            </p:oleObj>
          </a:graphicData>
        </a:graphic>
      </p:graphicFrame>
      <p:sp>
        <p:nvSpPr>
          <p:cNvPr id="7" name="Title 6"/>
          <p:cNvSpPr>
            <a:spLocks noGrp="1"/>
          </p:cNvSpPr>
          <p:nvPr>
            <p:ph type="title"/>
          </p:nvPr>
        </p:nvSpPr>
        <p:spPr/>
        <p:txBody>
          <a:bodyPr/>
          <a:lstStyle/>
          <a:p>
            <a:r>
              <a:rPr lang="en-US" dirty="0" smtClean="0"/>
              <a:t>McKesson Technology Solutions</a:t>
            </a:r>
            <a:endParaRPr lang="en-US" sz="2400" dirty="0">
              <a:solidFill>
                <a:schemeClr val="accent1"/>
              </a:solidFill>
            </a:endParaRPr>
          </a:p>
        </p:txBody>
      </p:sp>
      <p:sp>
        <p:nvSpPr>
          <p:cNvPr id="38" name="Text Placeholder 37"/>
          <p:cNvSpPr>
            <a:spLocks noGrp="1"/>
          </p:cNvSpPr>
          <p:nvPr>
            <p:ph type="body" sz="quarter" idx="15"/>
          </p:nvPr>
        </p:nvSpPr>
        <p:spPr>
          <a:xfrm>
            <a:off x="219076" y="1194799"/>
            <a:ext cx="8686800" cy="457200"/>
          </a:xfrm>
        </p:spPr>
        <p:txBody>
          <a:bodyPr/>
          <a:lstStyle/>
          <a:p>
            <a:r>
              <a:rPr lang="en-US" i="1" dirty="0" smtClean="0"/>
              <a:t>Organization</a:t>
            </a:r>
            <a:endParaRPr lang="en-US" i="1" dirty="0"/>
          </a:p>
        </p:txBody>
      </p:sp>
      <p:sp>
        <p:nvSpPr>
          <p:cNvPr id="31" name="TextBox 30"/>
          <p:cNvSpPr txBox="1"/>
          <p:nvPr/>
        </p:nvSpPr>
        <p:spPr>
          <a:xfrm>
            <a:off x="978583" y="1594707"/>
            <a:ext cx="1645920" cy="674031"/>
          </a:xfrm>
          <a:prstGeom prst="rect">
            <a:avLst/>
          </a:prstGeom>
          <a:ln>
            <a:prstDash val="sysDot"/>
          </a:ln>
        </p:spPr>
        <p:txBody>
          <a:bodyPr wrap="square" rtlCol="0">
            <a:spAutoFit/>
          </a:bodyPr>
          <a:lstStyle/>
          <a:p>
            <a:pPr algn="ctr">
              <a:lnSpc>
                <a:spcPct val="90000"/>
              </a:lnSpc>
              <a:spcBef>
                <a:spcPts val="200"/>
              </a:spcBef>
              <a:spcAft>
                <a:spcPts val="200"/>
              </a:spcAft>
              <a:buClr>
                <a:srgbClr val="EF8200"/>
              </a:buClr>
              <a:buSzPct val="90000"/>
            </a:pPr>
            <a:r>
              <a:rPr lang="en-US" sz="1400" dirty="0" smtClean="0">
                <a:solidFill>
                  <a:prstClr val="black"/>
                </a:solidFill>
                <a:latin typeface="Arial" pitchFamily="34" charset="0"/>
                <a:cs typeface="Arial" pitchFamily="34" charset="0"/>
              </a:rPr>
              <a:t>Enterprise Information Solutions</a:t>
            </a:r>
            <a:endParaRPr lang="en-US" sz="1400" dirty="0" smtClean="0">
              <a:solidFill>
                <a:prstClr val="black"/>
              </a:solidFill>
              <a:latin typeface="Arial Narrow" pitchFamily="34" charset="0"/>
              <a:cs typeface="Arial" pitchFamily="34" charset="0"/>
            </a:endParaRPr>
          </a:p>
        </p:txBody>
      </p:sp>
      <p:sp>
        <p:nvSpPr>
          <p:cNvPr id="33" name="TextBox 32"/>
          <p:cNvSpPr txBox="1"/>
          <p:nvPr/>
        </p:nvSpPr>
        <p:spPr>
          <a:xfrm>
            <a:off x="2476944" y="1594707"/>
            <a:ext cx="1645920" cy="674031"/>
          </a:xfrm>
          <a:prstGeom prst="rect">
            <a:avLst/>
          </a:prstGeom>
          <a:ln>
            <a:prstDash val="sysDot"/>
          </a:ln>
        </p:spPr>
        <p:txBody>
          <a:bodyPr wrap="square" rtlCol="0">
            <a:spAutoFit/>
          </a:bodyPr>
          <a:lstStyle/>
          <a:p>
            <a:pPr algn="ctr">
              <a:lnSpc>
                <a:spcPct val="90000"/>
              </a:lnSpc>
              <a:spcBef>
                <a:spcPts val="200"/>
              </a:spcBef>
              <a:spcAft>
                <a:spcPts val="200"/>
              </a:spcAft>
              <a:buClr>
                <a:srgbClr val="EF8200"/>
              </a:buClr>
              <a:buSzPct val="90000"/>
            </a:pPr>
            <a:r>
              <a:rPr lang="en-US" sz="1400" dirty="0" smtClean="0">
                <a:solidFill>
                  <a:prstClr val="black"/>
                </a:solidFill>
                <a:latin typeface="Arial" pitchFamily="34" charset="0"/>
                <a:cs typeface="Arial" pitchFamily="34" charset="0"/>
              </a:rPr>
              <a:t>Imaging</a:t>
            </a:r>
            <a:br>
              <a:rPr lang="en-US" sz="1400" dirty="0" smtClean="0">
                <a:solidFill>
                  <a:prstClr val="black"/>
                </a:solidFill>
                <a:latin typeface="Arial" pitchFamily="34" charset="0"/>
                <a:cs typeface="Arial" pitchFamily="34" charset="0"/>
              </a:rPr>
            </a:br>
            <a:r>
              <a:rPr lang="en-US" sz="1400" dirty="0" smtClean="0">
                <a:solidFill>
                  <a:prstClr val="black"/>
                </a:solidFill>
                <a:latin typeface="Arial" pitchFamily="34" charset="0"/>
                <a:cs typeface="Arial" pitchFamily="34" charset="0"/>
              </a:rPr>
              <a:t>&amp; Workflow Solutions</a:t>
            </a:r>
            <a:endParaRPr lang="en-US" sz="1400" dirty="0" smtClean="0">
              <a:solidFill>
                <a:prstClr val="black"/>
              </a:solidFill>
              <a:latin typeface="Arial Narrow" pitchFamily="34" charset="0"/>
              <a:cs typeface="Arial" pitchFamily="34" charset="0"/>
            </a:endParaRPr>
          </a:p>
        </p:txBody>
      </p:sp>
      <p:sp>
        <p:nvSpPr>
          <p:cNvPr id="35" name="TextBox 34"/>
          <p:cNvSpPr txBox="1"/>
          <p:nvPr/>
        </p:nvSpPr>
        <p:spPr>
          <a:xfrm>
            <a:off x="4030313" y="1594707"/>
            <a:ext cx="1645920" cy="480131"/>
          </a:xfrm>
          <a:prstGeom prst="rect">
            <a:avLst/>
          </a:prstGeom>
          <a:ln>
            <a:prstDash val="sysDot"/>
          </a:ln>
        </p:spPr>
        <p:txBody>
          <a:bodyPr wrap="square" rtlCol="0">
            <a:spAutoFit/>
          </a:bodyPr>
          <a:lstStyle/>
          <a:p>
            <a:pPr algn="ctr">
              <a:lnSpc>
                <a:spcPct val="90000"/>
              </a:lnSpc>
              <a:spcBef>
                <a:spcPts val="200"/>
              </a:spcBef>
              <a:spcAft>
                <a:spcPts val="200"/>
              </a:spcAft>
              <a:buClr>
                <a:srgbClr val="EF8200"/>
              </a:buClr>
              <a:buSzPct val="90000"/>
            </a:pPr>
            <a:r>
              <a:rPr lang="en-US" sz="1400" spc="-20" dirty="0" smtClean="0">
                <a:solidFill>
                  <a:prstClr val="black"/>
                </a:solidFill>
                <a:latin typeface="Arial" pitchFamily="34" charset="0"/>
                <a:cs typeface="Arial" pitchFamily="34" charset="0"/>
              </a:rPr>
              <a:t>Health</a:t>
            </a:r>
            <a:br>
              <a:rPr lang="en-US" sz="1400" spc="-20" dirty="0" smtClean="0">
                <a:solidFill>
                  <a:prstClr val="black"/>
                </a:solidFill>
                <a:latin typeface="Arial" pitchFamily="34" charset="0"/>
                <a:cs typeface="Arial" pitchFamily="34" charset="0"/>
              </a:rPr>
            </a:br>
            <a:r>
              <a:rPr lang="en-US" sz="1400" spc="-20" dirty="0" smtClean="0">
                <a:solidFill>
                  <a:prstClr val="black"/>
                </a:solidFill>
                <a:latin typeface="Arial" pitchFamily="34" charset="0"/>
                <a:cs typeface="Arial" pitchFamily="34" charset="0"/>
              </a:rPr>
              <a:t>Solutions</a:t>
            </a:r>
          </a:p>
        </p:txBody>
      </p:sp>
      <p:sp>
        <p:nvSpPr>
          <p:cNvPr id="37" name="TextBox 36"/>
          <p:cNvSpPr txBox="1"/>
          <p:nvPr/>
        </p:nvSpPr>
        <p:spPr>
          <a:xfrm>
            <a:off x="7377695" y="1594707"/>
            <a:ext cx="1645920" cy="480131"/>
          </a:xfrm>
          <a:prstGeom prst="rect">
            <a:avLst/>
          </a:prstGeom>
          <a:ln>
            <a:prstDash val="sysDot"/>
          </a:ln>
        </p:spPr>
        <p:txBody>
          <a:bodyPr wrap="square" rtlCol="0">
            <a:spAutoFit/>
          </a:bodyPr>
          <a:lstStyle/>
          <a:p>
            <a:pPr algn="ctr">
              <a:lnSpc>
                <a:spcPct val="90000"/>
              </a:lnSpc>
              <a:spcBef>
                <a:spcPts val="200"/>
              </a:spcBef>
              <a:spcAft>
                <a:spcPts val="200"/>
              </a:spcAft>
              <a:buClr>
                <a:srgbClr val="EF8200"/>
              </a:buClr>
              <a:buSzPct val="90000"/>
            </a:pPr>
            <a:r>
              <a:rPr lang="en-US" sz="1400" dirty="0" smtClean="0">
                <a:solidFill>
                  <a:prstClr val="black"/>
                </a:solidFill>
                <a:latin typeface="Arial" pitchFamily="34" charset="0"/>
                <a:cs typeface="Arial" pitchFamily="34" charset="0"/>
              </a:rPr>
              <a:t>Connected Care &amp; Analytics</a:t>
            </a:r>
            <a:endParaRPr lang="en-US" sz="1400" dirty="0" smtClean="0">
              <a:solidFill>
                <a:prstClr val="black"/>
              </a:solidFill>
              <a:latin typeface="Arial Narrow" pitchFamily="34" charset="0"/>
              <a:cs typeface="Arial" pitchFamily="34" charset="0"/>
            </a:endParaRPr>
          </a:p>
        </p:txBody>
      </p:sp>
      <p:cxnSp>
        <p:nvCxnSpPr>
          <p:cNvPr id="54" name="Straight Connector 53"/>
          <p:cNvCxnSpPr/>
          <p:nvPr/>
        </p:nvCxnSpPr>
        <p:spPr>
          <a:xfrm>
            <a:off x="7351068" y="1632610"/>
            <a:ext cx="5743" cy="4754880"/>
          </a:xfrm>
          <a:prstGeom prst="line">
            <a:avLst/>
          </a:prstGeom>
          <a:ln w="9525" cap="rnd">
            <a:solidFill>
              <a:schemeClr val="bg2">
                <a:alpha val="40000"/>
              </a:schemeClr>
            </a:solidFill>
            <a:headEnd w="sm" len="sm"/>
            <a:tailEnd w="sm" len="sm"/>
          </a:ln>
          <a:effectLst>
            <a:outerShdw blurRad="762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676391" y="1594707"/>
            <a:ext cx="1645920" cy="674031"/>
          </a:xfrm>
          <a:prstGeom prst="rect">
            <a:avLst/>
          </a:prstGeom>
        </p:spPr>
        <p:txBody>
          <a:bodyPr wrap="square">
            <a:spAutoFit/>
          </a:bodyPr>
          <a:lstStyle/>
          <a:p>
            <a:pPr algn="ctr">
              <a:lnSpc>
                <a:spcPct val="90000"/>
              </a:lnSpc>
              <a:spcBef>
                <a:spcPts val="200"/>
              </a:spcBef>
              <a:spcAft>
                <a:spcPts val="200"/>
              </a:spcAft>
              <a:buClr>
                <a:srgbClr val="EF8200"/>
              </a:buClr>
              <a:buSzPct val="90000"/>
            </a:pPr>
            <a:r>
              <a:rPr lang="en-US" sz="1400" spc="-20" dirty="0" smtClean="0">
                <a:solidFill>
                  <a:prstClr val="black"/>
                </a:solidFill>
                <a:latin typeface="Arial" pitchFamily="34" charset="0"/>
                <a:cs typeface="Arial" pitchFamily="34" charset="0"/>
              </a:rPr>
              <a:t>Business Performance Services</a:t>
            </a:r>
            <a:endParaRPr lang="en-US" sz="1200" dirty="0">
              <a:solidFill>
                <a:prstClr val="black"/>
              </a:solidFill>
              <a:latin typeface="Tahoma" pitchFamily="34" charset="0"/>
              <a:cs typeface="Tahoma" pitchFamily="34" charset="0"/>
            </a:endParaRPr>
          </a:p>
        </p:txBody>
      </p:sp>
      <p:sp>
        <p:nvSpPr>
          <p:cNvPr id="64" name="TextBox 63"/>
          <p:cNvSpPr txBox="1"/>
          <p:nvPr/>
        </p:nvSpPr>
        <p:spPr>
          <a:xfrm>
            <a:off x="1065343" y="3001396"/>
            <a:ext cx="1476744" cy="1289735"/>
          </a:xfrm>
          <a:prstGeom prst="rect">
            <a:avLst/>
          </a:prstGeom>
          <a:ln>
            <a:prstDash val="sysDot"/>
          </a:ln>
        </p:spPr>
        <p:txBody>
          <a:bodyPr wrap="square" lIns="45720" rIns="45720" rtlCol="0" anchor="t" anchorCtr="0">
            <a:noAutofit/>
          </a:bodyPr>
          <a:lstStyle/>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Revenue Cycle</a:t>
            </a:r>
          </a:p>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EHR</a:t>
            </a:r>
          </a:p>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Lab/Surgery</a:t>
            </a:r>
          </a:p>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Document Imaging</a:t>
            </a:r>
          </a:p>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Supply Chain</a:t>
            </a:r>
          </a:p>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Professional Services</a:t>
            </a:r>
          </a:p>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Managed Services </a:t>
            </a:r>
          </a:p>
          <a:p>
            <a:pPr marL="137160" indent="-137160">
              <a:spcBef>
                <a:spcPts val="100"/>
              </a:spcBef>
              <a:spcAft>
                <a:spcPts val="2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IT Outsourcing</a:t>
            </a:r>
          </a:p>
        </p:txBody>
      </p:sp>
      <p:sp>
        <p:nvSpPr>
          <p:cNvPr id="65" name="TextBox 64"/>
          <p:cNvSpPr txBox="1"/>
          <p:nvPr/>
        </p:nvSpPr>
        <p:spPr>
          <a:xfrm>
            <a:off x="2672862" y="3001396"/>
            <a:ext cx="1239716" cy="1137335"/>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Medical Imaging</a:t>
            </a:r>
          </a:p>
        </p:txBody>
      </p:sp>
      <p:sp>
        <p:nvSpPr>
          <p:cNvPr id="66" name="TextBox 65"/>
          <p:cNvSpPr txBox="1"/>
          <p:nvPr/>
        </p:nvSpPr>
        <p:spPr>
          <a:xfrm>
            <a:off x="3985971" y="3001396"/>
            <a:ext cx="1699545" cy="1726526"/>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Decision Management</a:t>
            </a:r>
          </a:p>
          <a:p>
            <a:pPr marL="137160" indent="-137160">
              <a:spcAft>
                <a:spcPts val="6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Network Management</a:t>
            </a:r>
          </a:p>
          <a:p>
            <a:pPr marL="137160" indent="-137160">
              <a:spcAft>
                <a:spcPts val="6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Financial Management</a:t>
            </a:r>
          </a:p>
          <a:p>
            <a:pPr marL="137160" indent="-137160">
              <a:spcAft>
                <a:spcPts val="6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Provider and Consumer Financial Connectivity</a:t>
            </a:r>
          </a:p>
        </p:txBody>
      </p:sp>
      <p:sp>
        <p:nvSpPr>
          <p:cNvPr id="67" name="TextBox 66"/>
          <p:cNvSpPr txBox="1"/>
          <p:nvPr/>
        </p:nvSpPr>
        <p:spPr>
          <a:xfrm>
            <a:off x="7383832" y="3001396"/>
            <a:ext cx="1573940" cy="1450610"/>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HIE – Clinical &amp; Patient</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Pharmacy</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Population Mgmt </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Care Management</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Strategic Intelligence</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Capacity Management</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Homecare</a:t>
            </a:r>
          </a:p>
        </p:txBody>
      </p:sp>
      <p:sp>
        <p:nvSpPr>
          <p:cNvPr id="68" name="Rectangle 67"/>
          <p:cNvSpPr/>
          <p:nvPr/>
        </p:nvSpPr>
        <p:spPr>
          <a:xfrm>
            <a:off x="5697415" y="3001396"/>
            <a:ext cx="1617785" cy="1613800"/>
          </a:xfrm>
          <a:prstGeom prst="rect">
            <a:avLst/>
          </a:prstGeom>
        </p:spPr>
        <p:txBody>
          <a:bodyPr wrap="square" lIns="45720" rIns="45720" anchor="t" anchorCtr="0">
            <a:noAutofit/>
          </a:bodyPr>
          <a:lstStyle/>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Revenue Management Services</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Advanced Business Services</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Physician Practice Solutions (Amb EHR &amp; Practice Mgmt)</a:t>
            </a:r>
          </a:p>
        </p:txBody>
      </p:sp>
      <p:cxnSp>
        <p:nvCxnSpPr>
          <p:cNvPr id="29" name="Straight Connector 28"/>
          <p:cNvCxnSpPr/>
          <p:nvPr/>
        </p:nvCxnSpPr>
        <p:spPr>
          <a:xfrm>
            <a:off x="5674692" y="1632610"/>
            <a:ext cx="2230" cy="4754880"/>
          </a:xfrm>
          <a:prstGeom prst="line">
            <a:avLst/>
          </a:prstGeom>
          <a:ln w="9525" cap="rnd">
            <a:solidFill>
              <a:schemeClr val="bg2">
                <a:alpha val="40000"/>
              </a:schemeClr>
            </a:solidFill>
            <a:headEnd w="sm" len="sm"/>
            <a:tailEnd w="sm" len="sm"/>
          </a:ln>
          <a:effectLst>
            <a:outerShdw blurRad="762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68602" y="1632610"/>
            <a:ext cx="10185" cy="4754880"/>
          </a:xfrm>
          <a:prstGeom prst="line">
            <a:avLst/>
          </a:prstGeom>
          <a:ln w="9525" cap="rnd">
            <a:solidFill>
              <a:schemeClr val="bg2">
                <a:alpha val="40000"/>
              </a:schemeClr>
            </a:solidFill>
            <a:headEnd w="sm" len="sm"/>
            <a:tailEnd w="sm" len="sm"/>
          </a:ln>
          <a:effectLst>
            <a:outerShdw blurRad="762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99089" y="1632610"/>
            <a:ext cx="29092" cy="4754880"/>
          </a:xfrm>
          <a:prstGeom prst="line">
            <a:avLst/>
          </a:prstGeom>
          <a:ln w="9525" cap="rnd">
            <a:solidFill>
              <a:schemeClr val="bg2">
                <a:alpha val="40000"/>
              </a:schemeClr>
            </a:solidFill>
            <a:headEnd w="sm" len="sm"/>
            <a:tailEnd w="sm" len="sm"/>
          </a:ln>
          <a:effectLst>
            <a:outerShdw blurRad="762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6"/>
          <p:cNvSpPr>
            <a:spLocks/>
          </p:cNvSpPr>
          <p:nvPr/>
        </p:nvSpPr>
        <p:spPr bwMode="auto">
          <a:xfrm>
            <a:off x="0" y="2270529"/>
            <a:ext cx="1005840" cy="687823"/>
          </a:xfrm>
          <a:prstGeom prst="rect">
            <a:avLst/>
          </a:prstGeom>
          <a:solidFill>
            <a:schemeClr val="tx2"/>
          </a:solidFill>
          <a:ln>
            <a:noFill/>
          </a:ln>
          <a:extLst>
            <a:ext uri="{91240B29-F687-4f45-9708-019B960494DF}">
              <a14:hiddenLine xmlns:a14="http://schemas.microsoft.com/office/drawing/2010/main" xmlns="" w="12700" cap="rnd">
                <a:solidFill>
                  <a:srgbClr val="000000"/>
                </a:solidFill>
                <a:round/>
                <a:headEnd type="none" w="med" len="med"/>
                <a:tailEnd type="none" w="med" len="med"/>
              </a14:hiddenLine>
            </a:ext>
          </a:extLst>
        </p:spPr>
        <p:txBody>
          <a:bodyPr lIns="88900" tIns="88900" rIns="88900" bIns="88900" anchor="ctr"/>
          <a:lstStyle/>
          <a:p>
            <a:pPr algn="ctr"/>
            <a:r>
              <a:rPr lang="en-US" sz="1050" b="1" dirty="0" smtClean="0">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sym typeface="Arial Bold" charset="0"/>
              </a:rPr>
              <a:t>Target Market(s)</a:t>
            </a:r>
            <a:endParaRPr lang="en-US" sz="1050" b="1" dirty="0">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sym typeface="Arial Bold" charset="0"/>
            </a:endParaRPr>
          </a:p>
        </p:txBody>
      </p:sp>
      <p:cxnSp>
        <p:nvCxnSpPr>
          <p:cNvPr id="36" name="Straight Connector 35"/>
          <p:cNvCxnSpPr/>
          <p:nvPr/>
        </p:nvCxnSpPr>
        <p:spPr>
          <a:xfrm>
            <a:off x="1024289" y="1632610"/>
            <a:ext cx="178" cy="4754880"/>
          </a:xfrm>
          <a:prstGeom prst="line">
            <a:avLst/>
          </a:prstGeom>
          <a:ln w="9525" cap="rnd">
            <a:solidFill>
              <a:schemeClr val="bg2">
                <a:alpha val="40000"/>
              </a:schemeClr>
            </a:solidFill>
            <a:headEnd w="sm" len="sm"/>
            <a:tailEnd w="sm" len="sm"/>
          </a:ln>
          <a:effectLst>
            <a:outerShdw blurRad="762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38262" y="2336575"/>
            <a:ext cx="400359" cy="477511"/>
          </a:xfrm>
          <a:prstGeom prst="rect">
            <a:avLst/>
          </a:prstGeom>
        </p:spPr>
      </p:pic>
      <p:sp>
        <p:nvSpPr>
          <p:cNvPr id="43" name="Rectangle 6"/>
          <p:cNvSpPr>
            <a:spLocks/>
          </p:cNvSpPr>
          <p:nvPr/>
        </p:nvSpPr>
        <p:spPr bwMode="auto">
          <a:xfrm>
            <a:off x="0" y="4917944"/>
            <a:ext cx="1005840" cy="1482856"/>
          </a:xfrm>
          <a:prstGeom prst="rect">
            <a:avLst/>
          </a:prstGeom>
          <a:solidFill>
            <a:schemeClr val="tx2"/>
          </a:solidFill>
          <a:ln>
            <a:noFill/>
          </a:ln>
          <a:extLst>
            <a:ext uri="{91240B29-F687-4f45-9708-019B960494DF}">
              <a14:hiddenLine xmlns:a14="http://schemas.microsoft.com/office/drawing/2010/main" xmlns="" w="12700" cap="rnd">
                <a:solidFill>
                  <a:srgbClr val="000000"/>
                </a:solidFill>
                <a:round/>
                <a:headEnd type="none" w="med" len="med"/>
                <a:tailEnd type="none" w="med" len="med"/>
              </a14:hiddenLine>
            </a:ext>
          </a:extLst>
        </p:spPr>
        <p:txBody>
          <a:bodyPr lIns="88900" tIns="88900" rIns="88900" bIns="88900" anchor="ctr"/>
          <a:lstStyle/>
          <a:p>
            <a:pPr algn="ctr"/>
            <a:r>
              <a:rPr lang="en-US" sz="1050" b="1" dirty="0" smtClean="0">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sym typeface="Arial Bold" charset="0"/>
              </a:rPr>
              <a:t>Critical Success Factors </a:t>
            </a:r>
          </a:p>
          <a:p>
            <a:pPr algn="ctr"/>
            <a:r>
              <a:rPr lang="en-US" sz="1050" b="1" dirty="0" smtClean="0">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sym typeface="Arial Bold" charset="0"/>
              </a:rPr>
              <a:t>Supported</a:t>
            </a:r>
            <a:endParaRPr lang="en-US" sz="1050" b="1" dirty="0">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sym typeface="Arial Bold" charset="0"/>
            </a:endParaRPr>
          </a:p>
        </p:txBody>
      </p:sp>
      <p:sp>
        <p:nvSpPr>
          <p:cNvPr id="44" name="Rectangle 6"/>
          <p:cNvSpPr>
            <a:spLocks/>
          </p:cNvSpPr>
          <p:nvPr/>
        </p:nvSpPr>
        <p:spPr bwMode="auto">
          <a:xfrm>
            <a:off x="0" y="2994202"/>
            <a:ext cx="1005840" cy="1892808"/>
          </a:xfrm>
          <a:prstGeom prst="rect">
            <a:avLst/>
          </a:prstGeom>
          <a:solidFill>
            <a:schemeClr val="tx2"/>
          </a:solidFill>
          <a:ln>
            <a:noFill/>
          </a:ln>
          <a:extLst>
            <a:ext uri="{91240B29-F687-4f45-9708-019B960494DF}">
              <a14:hiddenLine xmlns:a14="http://schemas.microsoft.com/office/drawing/2010/main" xmlns="" w="12700" cap="rnd">
                <a:solidFill>
                  <a:srgbClr val="000000"/>
                </a:solidFill>
                <a:round/>
                <a:headEnd type="none" w="med" len="med"/>
                <a:tailEnd type="none" w="med" len="med"/>
              </a14:hiddenLine>
            </a:ext>
          </a:extLst>
        </p:spPr>
        <p:txBody>
          <a:bodyPr lIns="88900" tIns="88900" rIns="88900" bIns="88900" anchor="ctr"/>
          <a:lstStyle/>
          <a:p>
            <a:pPr algn="ctr"/>
            <a:r>
              <a:rPr lang="en-US" sz="1050" b="1" dirty="0" smtClean="0">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sym typeface="Arial Bold" charset="0"/>
              </a:rPr>
              <a:t>Product Offerings</a:t>
            </a:r>
            <a:endParaRPr lang="en-US" sz="1050" b="1" dirty="0">
              <a:solidFill>
                <a:srgbClr val="FFFFFF"/>
              </a:solidFill>
              <a:effectLst>
                <a:outerShdw blurRad="38100" dist="38100" dir="2700000" algn="tl">
                  <a:srgbClr val="000000">
                    <a:alpha val="43137"/>
                  </a:srgbClr>
                </a:outerShdw>
              </a:effectLst>
              <a:latin typeface="Arial" pitchFamily="34" charset="0"/>
              <a:ea typeface="ＭＳ Ｐゴシック" charset="0"/>
              <a:cs typeface="Arial" pitchFamily="34" charset="0"/>
              <a:sym typeface="Arial Bold" charset="0"/>
            </a:endParaRPr>
          </a:p>
        </p:txBody>
      </p:sp>
      <p:sp>
        <p:nvSpPr>
          <p:cNvPr id="50" name="TextBox 49"/>
          <p:cNvSpPr txBox="1"/>
          <p:nvPr/>
        </p:nvSpPr>
        <p:spPr>
          <a:xfrm>
            <a:off x="2672862" y="4899468"/>
            <a:ext cx="1239715" cy="1137335"/>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Manage Core Operations</a:t>
            </a:r>
          </a:p>
        </p:txBody>
      </p:sp>
      <p:sp>
        <p:nvSpPr>
          <p:cNvPr id="55" name="TextBox 54"/>
          <p:cNvSpPr txBox="1"/>
          <p:nvPr/>
        </p:nvSpPr>
        <p:spPr>
          <a:xfrm>
            <a:off x="7383832" y="4899468"/>
            <a:ext cx="1676400" cy="1401498"/>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Manage Core Operations</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Optimize Performance &amp; Quality</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Connect for Quality &amp; Operational Efficiency</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Support Value-Based Care</a:t>
            </a:r>
          </a:p>
        </p:txBody>
      </p:sp>
      <p:pic>
        <p:nvPicPr>
          <p:cNvPr id="93" name="Picture 9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31239" y="2336575"/>
            <a:ext cx="400359" cy="477511"/>
          </a:xfrm>
          <a:prstGeom prst="rect">
            <a:avLst/>
          </a:prstGeom>
        </p:spPr>
      </p:pic>
      <p:pic>
        <p:nvPicPr>
          <p:cNvPr id="96" name="Picture 9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09028" y="2336575"/>
            <a:ext cx="400359" cy="477511"/>
          </a:xfrm>
          <a:prstGeom prst="rect">
            <a:avLst/>
          </a:prstGeom>
        </p:spPr>
      </p:pic>
      <p:pic>
        <p:nvPicPr>
          <p:cNvPr id="100" name="Picture 9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19720" y="2336575"/>
            <a:ext cx="400359" cy="477511"/>
          </a:xfrm>
          <a:prstGeom prst="rect">
            <a:avLst/>
          </a:prstGeom>
        </p:spPr>
      </p:pic>
      <p:sp>
        <p:nvSpPr>
          <p:cNvPr id="41" name="TextBox 40"/>
          <p:cNvSpPr txBox="1"/>
          <p:nvPr/>
        </p:nvSpPr>
        <p:spPr>
          <a:xfrm>
            <a:off x="1065343" y="4899468"/>
            <a:ext cx="1476744" cy="1289735"/>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pPr>
            <a:r>
              <a:rPr lang="en-US" sz="1050" dirty="0" smtClean="0">
                <a:solidFill>
                  <a:srgbClr val="005A8C"/>
                </a:solidFill>
                <a:latin typeface="Arial" pitchFamily="34" charset="0"/>
                <a:cs typeface="Arial" pitchFamily="34" charset="0"/>
              </a:rPr>
              <a:t>Manage Core Operations </a:t>
            </a:r>
          </a:p>
          <a:p>
            <a:pPr marL="137160" indent="-137160">
              <a:spcAft>
                <a:spcPts val="600"/>
              </a:spcAft>
              <a:buClr>
                <a:srgbClr val="005A8C"/>
              </a:buClr>
              <a:buSzPct val="120000"/>
              <a:buFont typeface="Arial" pitchFamily="34" charset="0"/>
              <a:buChar char="•"/>
            </a:pPr>
            <a:endParaRPr lang="en-US" sz="1050" dirty="0" smtClean="0">
              <a:solidFill>
                <a:srgbClr val="005A8C"/>
              </a:solidFill>
              <a:latin typeface="Arial" pitchFamily="34" charset="0"/>
              <a:cs typeface="Arial" pitchFamily="34" charset="0"/>
            </a:endParaRPr>
          </a:p>
        </p:txBody>
      </p:sp>
      <p:sp>
        <p:nvSpPr>
          <p:cNvPr id="42" name="TextBox 41"/>
          <p:cNvSpPr txBox="1"/>
          <p:nvPr/>
        </p:nvSpPr>
        <p:spPr>
          <a:xfrm>
            <a:off x="5697415" y="4899468"/>
            <a:ext cx="1600200" cy="1450610"/>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Manage Core Operations</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Optimize Performance &amp; Quality</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Connect for Quality &amp; Operational Efficiency</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Support Value-Based Care</a:t>
            </a:r>
          </a:p>
          <a:p>
            <a:pPr marL="137160" indent="-137160">
              <a:spcAft>
                <a:spcPts val="600"/>
              </a:spcAft>
              <a:buClr>
                <a:srgbClr val="005A8C"/>
              </a:buClr>
              <a:buSzPct val="120000"/>
              <a:buFont typeface="Arial" pitchFamily="34" charset="0"/>
              <a:buChar char="•"/>
              <a:defRPr/>
            </a:pPr>
            <a:endParaRPr lang="en-US" sz="1050" dirty="0" smtClean="0">
              <a:solidFill>
                <a:srgbClr val="005A8C"/>
              </a:solidFill>
              <a:latin typeface="Arial" pitchFamily="34" charset="0"/>
              <a:cs typeface="Arial" pitchFamily="34" charset="0"/>
            </a:endParaRPr>
          </a:p>
        </p:txBody>
      </p:sp>
      <p:sp>
        <p:nvSpPr>
          <p:cNvPr id="46" name="TextBox 45"/>
          <p:cNvSpPr txBox="1"/>
          <p:nvPr/>
        </p:nvSpPr>
        <p:spPr>
          <a:xfrm>
            <a:off x="3985971" y="4899468"/>
            <a:ext cx="1672059" cy="1450610"/>
          </a:xfrm>
          <a:prstGeom prst="rect">
            <a:avLst/>
          </a:prstGeom>
          <a:ln>
            <a:prstDash val="sysDot"/>
          </a:ln>
        </p:spPr>
        <p:txBody>
          <a:bodyPr wrap="square" lIns="45720" rIns="45720" rtlCol="0" anchor="t" anchorCtr="0">
            <a:noAutofit/>
          </a:bodyPr>
          <a:lstStyle/>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Manage Core Operations</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Optimize Performance and Quality</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Connect for Quality &amp; Operational Efficiency</a:t>
            </a:r>
          </a:p>
          <a:p>
            <a:pPr marL="137160" indent="-137160">
              <a:spcAft>
                <a:spcPts val="600"/>
              </a:spcAft>
              <a:buClr>
                <a:srgbClr val="005A8C"/>
              </a:buClr>
              <a:buSzPct val="120000"/>
              <a:buFont typeface="Arial" pitchFamily="34" charset="0"/>
              <a:buChar char="•"/>
              <a:defRPr/>
            </a:pPr>
            <a:r>
              <a:rPr lang="en-US" sz="1050" dirty="0" smtClean="0">
                <a:solidFill>
                  <a:srgbClr val="005A8C"/>
                </a:solidFill>
                <a:latin typeface="Arial" pitchFamily="34" charset="0"/>
                <a:cs typeface="Arial" pitchFamily="34" charset="0"/>
              </a:rPr>
              <a:t>Support Value-Based Care</a:t>
            </a:r>
          </a:p>
          <a:p>
            <a:pPr marL="137160" indent="-137160">
              <a:spcAft>
                <a:spcPts val="600"/>
              </a:spcAft>
              <a:buClr>
                <a:srgbClr val="005A8C"/>
              </a:buClr>
              <a:buSzPct val="120000"/>
              <a:buFont typeface="Arial" pitchFamily="34" charset="0"/>
              <a:buChar char="•"/>
              <a:defRPr/>
            </a:pPr>
            <a:endParaRPr lang="en-US" sz="1050" dirty="0" smtClean="0">
              <a:solidFill>
                <a:srgbClr val="005A8C"/>
              </a:solidFill>
              <a:latin typeface="Arial" pitchFamily="34" charset="0"/>
              <a:cs typeface="Arial" pitchFamily="34" charset="0"/>
            </a:endParaRPr>
          </a:p>
        </p:txBody>
      </p:sp>
      <p:pic>
        <p:nvPicPr>
          <p:cNvPr id="57" name="Picture 5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58670" y="2336575"/>
            <a:ext cx="400359" cy="477511"/>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50696" y="2368166"/>
            <a:ext cx="552440" cy="414328"/>
          </a:xfrm>
          <a:prstGeom prst="rect">
            <a:avLst/>
          </a:prstGeom>
        </p:spPr>
      </p:pic>
      <p:pic>
        <p:nvPicPr>
          <p:cNvPr id="59" name="Picture 58" descr="icon_payers.eps"/>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664053" y="2292989"/>
            <a:ext cx="331863" cy="564683"/>
          </a:xfrm>
          <a:prstGeom prst="rect">
            <a:avLst/>
          </a:prstGeom>
        </p:spPr>
      </p:pic>
      <p:pic>
        <p:nvPicPr>
          <p:cNvPr id="61" name="Picture 60" descr="icon_payers.eps"/>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98008" y="2292989"/>
            <a:ext cx="331863" cy="564683"/>
          </a:xfrm>
          <a:prstGeom prst="rect">
            <a:avLst/>
          </a:prstGeom>
        </p:spPr>
      </p:pic>
      <p:sp>
        <p:nvSpPr>
          <p:cNvPr id="48"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49"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20</a:t>
            </a:fld>
            <a:endParaRPr dirty="0">
              <a:solidFill>
                <a:srgbClr val="005A8C"/>
              </a:solidFill>
            </a:endParaRPr>
          </a:p>
        </p:txBody>
      </p:sp>
      <p:pic>
        <p:nvPicPr>
          <p:cNvPr id="47" name="Picture 46" descr="PhysicianIcon4.png"/>
          <p:cNvPicPr>
            <a:picLocks noChangeAspect="1"/>
          </p:cNvPicPr>
          <p:nvPr/>
        </p:nvPicPr>
        <p:blipFill>
          <a:blip r:embed="rId8" cstate="print"/>
          <a:stretch>
            <a:fillRect/>
          </a:stretch>
        </p:blipFill>
        <p:spPr>
          <a:xfrm>
            <a:off x="4558459" y="2298357"/>
            <a:ext cx="608725" cy="611846"/>
          </a:xfrm>
          <a:prstGeom prst="rect">
            <a:avLst/>
          </a:prstGeom>
        </p:spPr>
      </p:pic>
      <p:pic>
        <p:nvPicPr>
          <p:cNvPr id="51" name="Picture 50" descr="PhysicianIcon4.png"/>
          <p:cNvPicPr>
            <a:picLocks noChangeAspect="1"/>
          </p:cNvPicPr>
          <p:nvPr/>
        </p:nvPicPr>
        <p:blipFill>
          <a:blip r:embed="rId8" cstate="print"/>
          <a:stretch>
            <a:fillRect/>
          </a:stretch>
        </p:blipFill>
        <p:spPr>
          <a:xfrm>
            <a:off x="6514947" y="2277763"/>
            <a:ext cx="608725" cy="611846"/>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5298245" y="1582804"/>
            <a:ext cx="2468880" cy="2468880"/>
            <a:chOff x="5459211" y="1876718"/>
            <a:chExt cx="2410874" cy="2410870"/>
          </a:xfrm>
        </p:grpSpPr>
        <p:sp>
          <p:nvSpPr>
            <p:cNvPr id="78" name="Oval 77"/>
            <p:cNvSpPr/>
            <p:nvPr/>
          </p:nvSpPr>
          <p:spPr>
            <a:xfrm>
              <a:off x="5459211" y="1876718"/>
              <a:ext cx="2410874" cy="2410870"/>
            </a:xfrm>
            <a:prstGeom prst="ellipse">
              <a:avLst/>
            </a:prstGeom>
            <a:solidFill>
              <a:schemeClr val="accent3">
                <a:lumMod val="20000"/>
                <a:lumOff val="80000"/>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a:lnSpc>
                  <a:spcPct val="85000"/>
                </a:lnSpc>
              </a:pPr>
              <a:endParaRPr lang="en-US" i="1" dirty="0">
                <a:effectLst>
                  <a:outerShdw blurRad="38100" dist="38100" dir="2700000" algn="tl">
                    <a:srgbClr val="000000">
                      <a:alpha val="43137"/>
                    </a:srgbClr>
                  </a:outerShdw>
                </a:effectLst>
                <a:latin typeface="Georgia" pitchFamily="18" charset="0"/>
              </a:endParaRPr>
            </a:p>
          </p:txBody>
        </p:sp>
        <p:sp>
          <p:nvSpPr>
            <p:cNvPr id="79" name="Oval 78"/>
            <p:cNvSpPr/>
            <p:nvPr/>
          </p:nvSpPr>
          <p:spPr>
            <a:xfrm>
              <a:off x="5615360" y="2038199"/>
              <a:ext cx="2098576" cy="2098572"/>
            </a:xfrm>
            <a:prstGeom prst="ellipse">
              <a:avLst/>
            </a:prstGeom>
            <a:gradFill flip="none" rotWithShape="1">
              <a:gsLst>
                <a:gs pos="0">
                  <a:srgbClr val="005A8C"/>
                </a:gs>
                <a:gs pos="100000">
                  <a:srgbClr val="00AADC"/>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a:lnSpc>
                  <a:spcPct val="85000"/>
                </a:lnSpc>
              </a:pPr>
              <a:endParaRPr lang="en-US" i="1" dirty="0">
                <a:effectLst>
                  <a:outerShdw blurRad="38100" dist="38100" dir="2700000" algn="tl">
                    <a:srgbClr val="000000">
                      <a:alpha val="43137"/>
                    </a:srgbClr>
                  </a:outerShdw>
                </a:effectLst>
                <a:latin typeface="Georgia" pitchFamily="18" charset="0"/>
              </a:endParaRPr>
            </a:p>
          </p:txBody>
        </p:sp>
        <p:sp>
          <p:nvSpPr>
            <p:cNvPr id="80" name="Oval 79"/>
            <p:cNvSpPr/>
            <p:nvPr/>
          </p:nvSpPr>
          <p:spPr>
            <a:xfrm>
              <a:off x="5506011" y="2065351"/>
              <a:ext cx="2317274" cy="16610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algn="ctr">
                <a:lnSpc>
                  <a:spcPct val="85000"/>
                </a:lnSpc>
              </a:pPr>
              <a:r>
                <a:rPr lang="en-US" sz="2400" b="1" i="1" dirty="0" smtClean="0">
                  <a:solidFill>
                    <a:schemeClr val="bg1"/>
                  </a:solidFill>
                  <a:effectLst>
                    <a:outerShdw blurRad="38100" dist="38100" dir="2700000" algn="tl">
                      <a:srgbClr val="000000">
                        <a:alpha val="43137"/>
                      </a:srgbClr>
                    </a:outerShdw>
                  </a:effectLst>
                  <a:latin typeface="Georgia" pitchFamily="18" charset="0"/>
                  <a:cs typeface="Arial" pitchFamily="34" charset="0"/>
                </a:rPr>
                <a:t>Technology</a:t>
              </a:r>
            </a:p>
            <a:p>
              <a:pPr algn="ctr">
                <a:lnSpc>
                  <a:spcPct val="85000"/>
                </a:lnSpc>
              </a:pPr>
              <a:r>
                <a:rPr lang="en-US" sz="2400" b="1" i="1" dirty="0" smtClean="0">
                  <a:solidFill>
                    <a:schemeClr val="bg1"/>
                  </a:solidFill>
                  <a:effectLst>
                    <a:outerShdw blurRad="38100" dist="38100" dir="2700000" algn="tl">
                      <a:srgbClr val="000000">
                        <a:alpha val="43137"/>
                      </a:srgbClr>
                    </a:outerShdw>
                  </a:effectLst>
                  <a:latin typeface="Georgia" pitchFamily="18" charset="0"/>
                  <a:cs typeface="Arial" pitchFamily="34" charset="0"/>
                </a:rPr>
                <a:t>Solutions</a:t>
              </a:r>
            </a:p>
          </p:txBody>
        </p:sp>
        <p:pic>
          <p:nvPicPr>
            <p:cNvPr id="10" name="Picture 9" descr="Network.ep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58975" y="3261344"/>
              <a:ext cx="956969" cy="735864"/>
            </a:xfrm>
            <a:prstGeom prst="rect">
              <a:avLst/>
            </a:prstGeom>
          </p:spPr>
        </p:pic>
      </p:grpSp>
      <p:grpSp>
        <p:nvGrpSpPr>
          <p:cNvPr id="3" name="Group 8"/>
          <p:cNvGrpSpPr/>
          <p:nvPr/>
        </p:nvGrpSpPr>
        <p:grpSpPr>
          <a:xfrm>
            <a:off x="1091046" y="1582804"/>
            <a:ext cx="2468880" cy="2468880"/>
            <a:chOff x="1239666" y="1876718"/>
            <a:chExt cx="2410874" cy="2410870"/>
          </a:xfrm>
        </p:grpSpPr>
        <p:grpSp>
          <p:nvGrpSpPr>
            <p:cNvPr id="4" name="Group 71"/>
            <p:cNvGrpSpPr/>
            <p:nvPr/>
          </p:nvGrpSpPr>
          <p:grpSpPr>
            <a:xfrm>
              <a:off x="1239666" y="1876718"/>
              <a:ext cx="2410874" cy="2410870"/>
              <a:chOff x="1762432" y="3040437"/>
              <a:chExt cx="1327170" cy="1327168"/>
            </a:xfrm>
          </p:grpSpPr>
          <p:sp>
            <p:nvSpPr>
              <p:cNvPr id="73" name="Oval 72"/>
              <p:cNvSpPr/>
              <p:nvPr/>
            </p:nvSpPr>
            <p:spPr>
              <a:xfrm>
                <a:off x="1762432" y="3040437"/>
                <a:ext cx="1327170" cy="1327168"/>
              </a:xfrm>
              <a:prstGeom prst="ellipse">
                <a:avLst/>
              </a:prstGeom>
              <a:solidFill>
                <a:schemeClr val="accent4">
                  <a:lumMod val="20000"/>
                  <a:lumOff val="80000"/>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a:lnSpc>
                    <a:spcPct val="85000"/>
                  </a:lnSpc>
                </a:pPr>
                <a:endParaRPr lang="en-US" sz="2000" i="1" dirty="0">
                  <a:effectLst>
                    <a:outerShdw blurRad="38100" dist="38100" dir="2700000" algn="tl">
                      <a:srgbClr val="000000">
                        <a:alpha val="43137"/>
                      </a:srgbClr>
                    </a:outerShdw>
                  </a:effectLst>
                  <a:latin typeface="Georgia" pitchFamily="18" charset="0"/>
                </a:endParaRPr>
              </a:p>
            </p:txBody>
          </p:sp>
          <p:sp>
            <p:nvSpPr>
              <p:cNvPr id="75" name="Oval 74"/>
              <p:cNvSpPr/>
              <p:nvPr/>
            </p:nvSpPr>
            <p:spPr>
              <a:xfrm>
                <a:off x="1843349" y="3129331"/>
                <a:ext cx="1155252" cy="1155250"/>
              </a:xfrm>
              <a:prstGeom prst="ellipse">
                <a:avLst/>
              </a:prstGeom>
              <a:gradFill>
                <a:gsLst>
                  <a:gs pos="49000">
                    <a:schemeClr val="accent1"/>
                  </a:gs>
                  <a:gs pos="100000">
                    <a:schemeClr val="accent4">
                      <a:lumMod val="60000"/>
                      <a:lumOff val="4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85000"/>
                  </a:lnSpc>
                </a:pPr>
                <a:endParaRPr lang="en-US" sz="2000" dirty="0">
                  <a:effectLst>
                    <a:outerShdw blurRad="38100" dist="38100" dir="2700000" algn="tl">
                      <a:srgbClr val="000000">
                        <a:alpha val="43137"/>
                      </a:srgbClr>
                    </a:outerShdw>
                  </a:effectLst>
                  <a:latin typeface="Georgia" pitchFamily="18" charset="0"/>
                </a:endParaRPr>
              </a:p>
            </p:txBody>
          </p:sp>
          <p:sp>
            <p:nvSpPr>
              <p:cNvPr id="76" name="Oval 75"/>
              <p:cNvSpPr/>
              <p:nvPr/>
            </p:nvSpPr>
            <p:spPr>
              <a:xfrm>
                <a:off x="1771381" y="3127891"/>
                <a:ext cx="1275644"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91440" rtlCol="0" anchor="ctr"/>
              <a:lstStyle/>
              <a:p>
                <a:pPr algn="ctr">
                  <a:lnSpc>
                    <a:spcPct val="85000"/>
                  </a:lnSpc>
                </a:pPr>
                <a:r>
                  <a:rPr lang="en-US" sz="2400" b="1" i="1" dirty="0" smtClean="0">
                    <a:solidFill>
                      <a:schemeClr val="bg1"/>
                    </a:solidFill>
                    <a:effectLst>
                      <a:outerShdw blurRad="38100" dist="38100" dir="2700000" algn="tl">
                        <a:srgbClr val="000000">
                          <a:alpha val="43137"/>
                        </a:srgbClr>
                      </a:outerShdw>
                    </a:effectLst>
                    <a:latin typeface="Georgia" pitchFamily="18" charset="0"/>
                    <a:cs typeface="Arial" pitchFamily="34" charset="0"/>
                  </a:rPr>
                  <a:t>Distribution</a:t>
                </a:r>
              </a:p>
              <a:p>
                <a:pPr algn="ctr">
                  <a:lnSpc>
                    <a:spcPct val="85000"/>
                  </a:lnSpc>
                </a:pPr>
                <a:r>
                  <a:rPr lang="en-US" sz="2400" b="1" i="1" dirty="0" smtClean="0">
                    <a:solidFill>
                      <a:schemeClr val="bg1"/>
                    </a:solidFill>
                    <a:effectLst>
                      <a:outerShdw blurRad="38100" dist="38100" dir="2700000" algn="tl">
                        <a:srgbClr val="000000">
                          <a:alpha val="43137"/>
                        </a:srgbClr>
                      </a:outerShdw>
                    </a:effectLst>
                    <a:latin typeface="Georgia" pitchFamily="18" charset="0"/>
                    <a:cs typeface="Arial" pitchFamily="34" charset="0"/>
                  </a:rPr>
                  <a:t>Solutions</a:t>
                </a:r>
              </a:p>
            </p:txBody>
          </p:sp>
        </p:grpSp>
        <p:pic>
          <p:nvPicPr>
            <p:cNvPr id="8" name="Picture 7" descr="DistCtr.eps"/>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58908" y="3256570"/>
              <a:ext cx="1160349" cy="671781"/>
            </a:xfrm>
            <a:prstGeom prst="rect">
              <a:avLst/>
            </a:prstGeom>
          </p:spPr>
        </p:pic>
      </p:grpSp>
      <p:sp>
        <p:nvSpPr>
          <p:cNvPr id="5122" name="Title 1"/>
          <p:cNvSpPr>
            <a:spLocks noGrp="1"/>
          </p:cNvSpPr>
          <p:nvPr>
            <p:ph type="title"/>
          </p:nvPr>
        </p:nvSpPr>
        <p:spPr>
          <a:xfrm>
            <a:off x="228600" y="685800"/>
            <a:ext cx="8686800" cy="460375"/>
          </a:xfrm>
        </p:spPr>
        <p:txBody>
          <a:bodyPr/>
          <a:lstStyle/>
          <a:p>
            <a:pPr>
              <a:lnSpc>
                <a:spcPct val="100000"/>
              </a:lnSpc>
            </a:pPr>
            <a:r>
              <a:rPr dirty="0" smtClean="0">
                <a:latin typeface="Arial" charset="0"/>
                <a:ea typeface="ＭＳ Ｐゴシック" pitchFamily="34" charset="-128"/>
                <a:cs typeface="Arial" charset="0"/>
              </a:rPr>
              <a:t>Leadership Positions in Both Segments </a:t>
            </a:r>
          </a:p>
        </p:txBody>
      </p:sp>
      <p:cxnSp>
        <p:nvCxnSpPr>
          <p:cNvPr id="19" name="Straight Connector 18" hidden="1"/>
          <p:cNvCxnSpPr/>
          <p:nvPr/>
        </p:nvCxnSpPr>
        <p:spPr>
          <a:xfrm>
            <a:off x="0" y="1744663"/>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p:nvCxnSpPr>
        <p:spPr>
          <a:xfrm>
            <a:off x="0" y="6223000"/>
            <a:ext cx="8821738" cy="0"/>
          </a:xfrm>
          <a:prstGeom prst="line">
            <a:avLst/>
          </a:prstGeom>
        </p:spPr>
        <p:style>
          <a:lnRef idx="1">
            <a:schemeClr val="accent1"/>
          </a:lnRef>
          <a:fillRef idx="0">
            <a:schemeClr val="accent1"/>
          </a:fillRef>
          <a:effectRef idx="0">
            <a:schemeClr val="accent1"/>
          </a:effectRef>
          <a:fontRef idx="minor">
            <a:schemeClr val="tx1"/>
          </a:fontRef>
        </p:style>
      </p:cxnSp>
      <p:sp>
        <p:nvSpPr>
          <p:cNvPr id="5126" name="Rectangle 15"/>
          <p:cNvSpPr>
            <a:spLocks noChangeArrowheads="1"/>
          </p:cNvSpPr>
          <p:nvPr/>
        </p:nvSpPr>
        <p:spPr bwMode="auto">
          <a:xfrm>
            <a:off x="557527" y="4135915"/>
            <a:ext cx="3535919" cy="1692771"/>
          </a:xfrm>
          <a:prstGeom prst="rect">
            <a:avLst/>
          </a:prstGeom>
          <a:noFill/>
          <a:ln w="25400">
            <a:noFill/>
            <a:miter lim="800000"/>
            <a:headEnd/>
            <a:tailEnd/>
          </a:ln>
        </p:spPr>
        <p:txBody>
          <a:bodyPr wrap="square" lIns="0" tIns="0" rIns="0" bIns="0">
            <a:spAutoFit/>
          </a:bodyPr>
          <a:lstStyle/>
          <a:p>
            <a:pPr algn="ctr">
              <a:spcAft>
                <a:spcPts val="1200"/>
              </a:spcAft>
              <a:buClr>
                <a:schemeClr val="tx2"/>
              </a:buClr>
            </a:pPr>
            <a:r>
              <a:rPr lang="en-US" b="1" dirty="0">
                <a:solidFill>
                  <a:schemeClr val="accent2"/>
                </a:solidFill>
              </a:rPr>
              <a:t>#1 pharmaceutical distributor </a:t>
            </a:r>
            <a:r>
              <a:rPr lang="en-US" dirty="0" smtClean="0">
                <a:solidFill>
                  <a:schemeClr val="accent2"/>
                </a:solidFill>
              </a:rPr>
              <a:t/>
            </a:r>
            <a:br>
              <a:rPr lang="en-US" dirty="0" smtClean="0">
                <a:solidFill>
                  <a:schemeClr val="accent2"/>
                </a:solidFill>
              </a:rPr>
            </a:br>
            <a:r>
              <a:rPr lang="en-US" dirty="0" smtClean="0">
                <a:solidFill>
                  <a:schemeClr val="accent2"/>
                </a:solidFill>
              </a:rPr>
              <a:t>in </a:t>
            </a:r>
            <a:r>
              <a:rPr lang="en-US" dirty="0">
                <a:solidFill>
                  <a:schemeClr val="accent2"/>
                </a:solidFill>
              </a:rPr>
              <a:t>U.S. </a:t>
            </a:r>
            <a:r>
              <a:rPr lang="en-US" dirty="0" smtClean="0">
                <a:solidFill>
                  <a:schemeClr val="accent2"/>
                </a:solidFill>
              </a:rPr>
              <a:t>and </a:t>
            </a:r>
            <a:r>
              <a:rPr lang="en-US" dirty="0">
                <a:solidFill>
                  <a:schemeClr val="accent2"/>
                </a:solidFill>
              </a:rPr>
              <a:t>Canada</a:t>
            </a:r>
          </a:p>
          <a:p>
            <a:pPr algn="ctr">
              <a:spcAft>
                <a:spcPts val="1200"/>
              </a:spcAft>
              <a:buClr>
                <a:schemeClr val="tx2"/>
              </a:buClr>
            </a:pPr>
            <a:r>
              <a:rPr lang="en-US" b="1" dirty="0">
                <a:solidFill>
                  <a:schemeClr val="accent2"/>
                </a:solidFill>
              </a:rPr>
              <a:t>#1 generics distributor</a:t>
            </a:r>
          </a:p>
          <a:p>
            <a:pPr algn="ctr">
              <a:spcAft>
                <a:spcPts val="1200"/>
              </a:spcAft>
              <a:buClr>
                <a:schemeClr val="tx2"/>
              </a:buClr>
            </a:pPr>
            <a:r>
              <a:rPr lang="en-US" b="1" dirty="0" smtClean="0">
                <a:solidFill>
                  <a:schemeClr val="accent2"/>
                </a:solidFill>
              </a:rPr>
              <a:t>#</a:t>
            </a:r>
            <a:r>
              <a:rPr lang="en-US" b="1" dirty="0">
                <a:solidFill>
                  <a:schemeClr val="accent2"/>
                </a:solidFill>
              </a:rPr>
              <a:t>1 in medical-surgical distribution </a:t>
            </a:r>
            <a:br>
              <a:rPr lang="en-US" b="1" dirty="0">
                <a:solidFill>
                  <a:schemeClr val="accent2"/>
                </a:solidFill>
              </a:rPr>
            </a:br>
            <a:r>
              <a:rPr lang="en-US" dirty="0" smtClean="0">
                <a:solidFill>
                  <a:schemeClr val="accent2"/>
                </a:solidFill>
              </a:rPr>
              <a:t>to alternate </a:t>
            </a:r>
            <a:r>
              <a:rPr lang="en-US" dirty="0">
                <a:solidFill>
                  <a:schemeClr val="accent2"/>
                </a:solidFill>
              </a:rPr>
              <a:t>care </a:t>
            </a:r>
            <a:r>
              <a:rPr lang="en-US" dirty="0" smtClean="0">
                <a:solidFill>
                  <a:schemeClr val="accent2"/>
                </a:solidFill>
              </a:rPr>
              <a:t>sites</a:t>
            </a:r>
            <a:endParaRPr lang="en-US" dirty="0">
              <a:solidFill>
                <a:schemeClr val="accent2"/>
              </a:solidFill>
            </a:endParaRPr>
          </a:p>
        </p:txBody>
      </p:sp>
      <p:sp>
        <p:nvSpPr>
          <p:cNvPr id="5127" name="Rectangle 15"/>
          <p:cNvSpPr>
            <a:spLocks noChangeArrowheads="1"/>
          </p:cNvSpPr>
          <p:nvPr/>
        </p:nvSpPr>
        <p:spPr bwMode="auto">
          <a:xfrm>
            <a:off x="4765431" y="4135915"/>
            <a:ext cx="3534508" cy="1538883"/>
          </a:xfrm>
          <a:prstGeom prst="rect">
            <a:avLst/>
          </a:prstGeom>
          <a:noFill/>
          <a:ln w="25400">
            <a:noFill/>
            <a:miter lim="800000"/>
            <a:headEnd/>
            <a:tailEnd/>
          </a:ln>
        </p:spPr>
        <p:txBody>
          <a:bodyPr wrap="square" lIns="0" tIns="0" rIns="0" bIns="0">
            <a:spAutoFit/>
          </a:bodyPr>
          <a:lstStyle/>
          <a:p>
            <a:pPr algn="ctr">
              <a:spcAft>
                <a:spcPts val="1200"/>
              </a:spcAft>
              <a:buClr>
                <a:schemeClr val="tx2"/>
              </a:buClr>
            </a:pPr>
            <a:r>
              <a:rPr lang="en-US" b="1" dirty="0" smtClean="0">
                <a:solidFill>
                  <a:schemeClr val="accent2"/>
                </a:solidFill>
              </a:rPr>
              <a:t>Leading </a:t>
            </a:r>
            <a:r>
              <a:rPr lang="en-US" dirty="0" smtClean="0">
                <a:solidFill>
                  <a:schemeClr val="accent2"/>
                </a:solidFill>
              </a:rPr>
              <a:t>provider of  software and services to hospitals, physician practices, and health plans </a:t>
            </a:r>
            <a:endParaRPr lang="en-US" dirty="0">
              <a:solidFill>
                <a:schemeClr val="accent2"/>
              </a:solidFill>
            </a:endParaRPr>
          </a:p>
          <a:p>
            <a:pPr algn="ctr">
              <a:spcAft>
                <a:spcPts val="1200"/>
              </a:spcAft>
              <a:buClr>
                <a:schemeClr val="tx2"/>
              </a:buClr>
            </a:pPr>
            <a:r>
              <a:rPr lang="en-US" b="1" dirty="0" smtClean="0">
                <a:solidFill>
                  <a:schemeClr val="accent2"/>
                </a:solidFill>
              </a:rPr>
              <a:t>Leader</a:t>
            </a:r>
            <a:r>
              <a:rPr lang="en-US" dirty="0" smtClean="0">
                <a:solidFill>
                  <a:schemeClr val="accent2"/>
                </a:solidFill>
              </a:rPr>
              <a:t> in connectivity, analytics, and value-based care transformation tools</a:t>
            </a:r>
            <a:endParaRPr lang="en-US" dirty="0">
              <a:solidFill>
                <a:schemeClr val="accent2"/>
              </a:solidFill>
            </a:endParaRPr>
          </a:p>
        </p:txBody>
      </p:sp>
      <p:sp>
        <p:nvSpPr>
          <p:cNvPr id="23" name="Footer Placeholder 4"/>
          <p:cNvSpPr>
            <a:spLocks noGrp="1"/>
          </p:cNvSpPr>
          <p:nvPr>
            <p:ph type="ftr" sz="quarter" idx="4294967295"/>
          </p:nvPr>
        </p:nvSpPr>
        <p:spPr>
          <a:xfrm>
            <a:off x="1297644" y="6492875"/>
            <a:ext cx="6638544" cy="365125"/>
          </a:xfrm>
          <a:prstGeom prst="rect">
            <a:avLst/>
          </a:prstGeom>
        </p:spPr>
        <p:txBody>
          <a:bodyPr vert="horz" lIns="45720" tIns="0" rIns="0" bIns="0" rtlCol="0" anchor="ctr"/>
          <a:lstStyle/>
          <a:p>
            <a:pPr>
              <a:defRPr/>
            </a:pPr>
            <a:r>
              <a:rPr lang="en-US" sz="900" dirty="0" smtClean="0">
                <a:solidFill>
                  <a:srgbClr val="005A8C"/>
                </a:solidFill>
                <a:latin typeface="Arial" pitchFamily="34" charset="0"/>
                <a:cs typeface="Arial" pitchFamily="34" charset="0"/>
              </a:rPr>
              <a:t>© 2014 McKesson Corporation</a:t>
            </a:r>
            <a:endParaRPr lang="en-US" sz="900" dirty="0">
              <a:solidFill>
                <a:srgbClr val="005A8C"/>
              </a:solidFill>
              <a:latin typeface="Arial" pitchFamily="34" charset="0"/>
              <a:cs typeface="Arial" pitchFamily="34" charset="0"/>
            </a:endParaRPr>
          </a:p>
        </p:txBody>
      </p:sp>
      <p:sp>
        <p:nvSpPr>
          <p:cNvPr id="26" name="Slide Number Placeholder 30"/>
          <p:cNvSpPr>
            <a:spLocks noGrp="1"/>
          </p:cNvSpPr>
          <p:nvPr>
            <p:ph type="sldNum" sz="quarter" idx="4294967295"/>
          </p:nvPr>
        </p:nvSpPr>
        <p:spPr>
          <a:xfrm>
            <a:off x="219075" y="6492875"/>
            <a:ext cx="431800" cy="365125"/>
          </a:xfrm>
          <a:prstGeom prst="rect">
            <a:avLst/>
          </a:prstGeom>
        </p:spPr>
        <p:txBody>
          <a:bodyPr vert="horz" lIns="0" tIns="0" rIns="0" bIns="0" rtlCol="0" anchor="ctr"/>
          <a:lstStyle/>
          <a:p>
            <a:pPr>
              <a:defRPr/>
            </a:pPr>
            <a:fld id="{8DE37E1F-4AF5-4CDE-9256-FA1E75F8254D}" type="slidenum">
              <a:rPr lang="en-US" sz="900" smtClean="0">
                <a:solidFill>
                  <a:srgbClr val="005A8C"/>
                </a:solidFill>
                <a:latin typeface="Arial" pitchFamily="34" charset="0"/>
                <a:cs typeface="Arial" pitchFamily="34" charset="0"/>
              </a:rPr>
              <a:pPr>
                <a:defRPr/>
              </a:pPr>
              <a:t>3</a:t>
            </a:fld>
            <a:endParaRPr lang="en-US" sz="900" dirty="0">
              <a:solidFill>
                <a:srgbClr val="005A8C"/>
              </a:solidFill>
              <a:latin typeface="Arial" pitchFamily="34" charset="0"/>
              <a:cs typeface="Arial" pitchFamily="34" charset="0"/>
            </a:endParaRPr>
          </a:p>
        </p:txBody>
      </p:sp>
    </p:spTree>
    <p:extLst>
      <p:ext uri="{BB962C8B-B14F-4D97-AF65-F5344CB8AC3E}">
        <p14:creationId xmlns="" xmlns:p14="http://schemas.microsoft.com/office/powerpoint/2010/main" val="2467530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03013" y="1355914"/>
            <a:ext cx="4332275" cy="1046440"/>
          </a:xfrm>
          <a:prstGeom prst="rect">
            <a:avLst/>
          </a:prstGeom>
          <a:noFill/>
        </p:spPr>
        <p:txBody>
          <a:bodyPr vert="horz" wrap="none" lIns="45720" tIns="45720" rIns="45720" bIns="45720" rtlCol="0" anchor="ctr" anchorCtr="0">
            <a:spAutoFit/>
          </a:bodyPr>
          <a:lstStyle/>
          <a:p>
            <a:pPr marR="0" algn="ctr" defTabSz="914400" rtl="0" eaLnBrk="1" fontAlgn="auto" latinLnBrk="0" hangingPunct="1">
              <a:spcBef>
                <a:spcPts val="0"/>
              </a:spcBef>
              <a:buClr>
                <a:schemeClr val="accent2"/>
              </a:buClr>
              <a:buSzPct val="120000"/>
              <a:tabLst/>
            </a:pPr>
            <a:r>
              <a:rPr kumimoji="0" lang="en-US" sz="3200" b="1" i="0" u="none" strike="noStrike" kern="1200" cap="none" spc="0" normalizeH="0" baseline="0" noProof="0" dirty="0" smtClean="0">
                <a:ln>
                  <a:noFill/>
                </a:ln>
                <a:solidFill>
                  <a:schemeClr val="accent4">
                    <a:lumMod val="75000"/>
                  </a:schemeClr>
                </a:solidFill>
                <a:effectLst/>
                <a:uLnTx/>
                <a:uFillTx/>
                <a:latin typeface="Georgia" pitchFamily="18" charset="0"/>
                <a:cs typeface="Arial" pitchFamily="34" charset="0"/>
              </a:rPr>
              <a:t>Better Health 2020</a:t>
            </a:r>
            <a:r>
              <a:rPr kumimoji="0" lang="en-US" sz="1400" i="0" u="none" strike="noStrike" kern="1200" cap="none" spc="0" normalizeH="0" baseline="80000" noProof="0" dirty="0" smtClean="0">
                <a:ln>
                  <a:noFill/>
                </a:ln>
                <a:solidFill>
                  <a:schemeClr val="accent4">
                    <a:lumMod val="75000"/>
                  </a:schemeClr>
                </a:solidFill>
                <a:effectLst/>
                <a:uLnTx/>
                <a:uFillTx/>
                <a:latin typeface="Georgia" pitchFamily="18" charset="0"/>
                <a:cs typeface="Arial" pitchFamily="34" charset="0"/>
              </a:rPr>
              <a:t>TM</a:t>
            </a:r>
            <a:endParaRPr kumimoji="0" lang="en-US" sz="2000" i="0" u="none" strike="noStrike" kern="1200" cap="none" spc="0" normalizeH="0" baseline="80000" noProof="0" dirty="0" smtClean="0">
              <a:ln>
                <a:noFill/>
              </a:ln>
              <a:solidFill>
                <a:schemeClr val="accent4">
                  <a:lumMod val="75000"/>
                </a:schemeClr>
              </a:solidFill>
              <a:effectLst/>
              <a:uLnTx/>
              <a:uFillTx/>
              <a:latin typeface="Georgia" pitchFamily="18" charset="0"/>
              <a:cs typeface="Arial" pitchFamily="34" charset="0"/>
            </a:endParaRPr>
          </a:p>
          <a:p>
            <a:pPr marR="0" algn="ctr" defTabSz="914400" rtl="0" eaLnBrk="1" fontAlgn="auto" latinLnBrk="0" hangingPunct="1">
              <a:spcBef>
                <a:spcPts val="0"/>
              </a:spcBef>
              <a:buClr>
                <a:schemeClr val="accent2"/>
              </a:buClr>
              <a:buSzPct val="120000"/>
              <a:tabLst/>
            </a:pPr>
            <a:r>
              <a:rPr lang="en-US" sz="3000" b="1" i="1" dirty="0" smtClean="0">
                <a:solidFill>
                  <a:schemeClr val="accent4">
                    <a:lumMod val="75000"/>
                  </a:schemeClr>
                </a:solidFill>
                <a:latin typeface="Georgia" pitchFamily="18" charset="0"/>
                <a:cs typeface="Arial" pitchFamily="34" charset="0"/>
              </a:rPr>
              <a:t>Jobs to be Done</a:t>
            </a:r>
          </a:p>
        </p:txBody>
      </p:sp>
      <p:grpSp>
        <p:nvGrpSpPr>
          <p:cNvPr id="2" name="Group 1"/>
          <p:cNvGrpSpPr/>
          <p:nvPr/>
        </p:nvGrpSpPr>
        <p:grpSpPr>
          <a:xfrm>
            <a:off x="208442" y="2777264"/>
            <a:ext cx="2012162" cy="3500645"/>
            <a:chOff x="208442" y="2830426"/>
            <a:chExt cx="2012162" cy="3500645"/>
          </a:xfrm>
        </p:grpSpPr>
        <p:sp>
          <p:nvSpPr>
            <p:cNvPr id="20" name="Rectangle 19"/>
            <p:cNvSpPr/>
            <p:nvPr/>
          </p:nvSpPr>
          <p:spPr>
            <a:xfrm>
              <a:off x="208442" y="2895994"/>
              <a:ext cx="2009965" cy="3435077"/>
            </a:xfrm>
            <a:prstGeom prst="rect">
              <a:avLst/>
            </a:prstGeom>
            <a:ln>
              <a:noFill/>
            </a:ln>
          </p:spPr>
          <p:txBody>
            <a:bodyPr vert="horz" lIns="91440" tIns="91440" rIns="91440" bIns="45720" rtlCol="0">
              <a:normAutofit/>
            </a:bodyPr>
            <a:lstStyle/>
            <a:p>
              <a:pPr>
                <a:spcBef>
                  <a:spcPts val="600"/>
                </a:spcBef>
                <a:spcAft>
                  <a:spcPts val="600"/>
                </a:spcAft>
                <a:buSzPct val="120000"/>
              </a:pPr>
              <a:r>
                <a:rPr lang="en-US" b="1" dirty="0">
                  <a:solidFill>
                    <a:schemeClr val="tx2"/>
                  </a:solidFill>
                  <a:latin typeface="Arial" pitchFamily="34" charset="0"/>
                  <a:cs typeface="Arial" pitchFamily="34" charset="0"/>
                </a:rPr>
                <a:t>Manage </a:t>
              </a:r>
              <a:r>
                <a:rPr lang="en-US" b="1" dirty="0" smtClean="0">
                  <a:solidFill>
                    <a:schemeClr val="tx2"/>
                  </a:solidFill>
                  <a:latin typeface="Arial" pitchFamily="34" charset="0"/>
                  <a:cs typeface="Arial" pitchFamily="34" charset="0"/>
                </a:rPr>
                <a:t>Core</a:t>
              </a:r>
              <a:br>
                <a:rPr lang="en-US" b="1" dirty="0" smtClean="0">
                  <a:solidFill>
                    <a:schemeClr val="tx2"/>
                  </a:solidFill>
                  <a:latin typeface="Arial" pitchFamily="34" charset="0"/>
                  <a:cs typeface="Arial" pitchFamily="34" charset="0"/>
                </a:rPr>
              </a:br>
              <a:r>
                <a:rPr lang="en-US" b="1" dirty="0" smtClean="0">
                  <a:solidFill>
                    <a:schemeClr val="tx2"/>
                  </a:solidFill>
                  <a:latin typeface="Arial" pitchFamily="34" charset="0"/>
                  <a:cs typeface="Arial" pitchFamily="34" charset="0"/>
                </a:rPr>
                <a:t>Operations </a:t>
              </a:r>
            </a:p>
            <a:p>
              <a:pPr>
                <a:spcBef>
                  <a:spcPts val="600"/>
                </a:spcBef>
                <a:spcAft>
                  <a:spcPts val="600"/>
                </a:spcAft>
                <a:buSzPct val="120000"/>
              </a:pPr>
              <a:r>
                <a:rPr lang="en-US" sz="1200" dirty="0" smtClean="0">
                  <a:solidFill>
                    <a:schemeClr val="tx2"/>
                  </a:solidFill>
                  <a:latin typeface="Georgia"/>
                  <a:cs typeface="Georgia"/>
                </a:rPr>
                <a:t>Efficiently </a:t>
              </a:r>
              <a:r>
                <a:rPr lang="en-US" sz="1200" dirty="0">
                  <a:solidFill>
                    <a:schemeClr val="tx2"/>
                  </a:solidFill>
                  <a:latin typeface="Georgia"/>
                  <a:cs typeface="Georgia"/>
                </a:rPr>
                <a:t>and effectively manage core operations for your:</a:t>
              </a:r>
            </a:p>
            <a:p>
              <a:pPr marL="324000" lvl="1" indent="-216000">
                <a:spcBef>
                  <a:spcPts val="600"/>
                </a:spcBef>
                <a:spcAft>
                  <a:spcPts val="600"/>
                </a:spcAft>
                <a:buSzPct val="120000"/>
                <a:buFont typeface="Arial" panose="020B0604020202020204" pitchFamily="34" charset="0"/>
                <a:buChar char="–"/>
              </a:pPr>
              <a:r>
                <a:rPr lang="en-US" sz="1200" dirty="0">
                  <a:solidFill>
                    <a:schemeClr val="tx2"/>
                  </a:solidFill>
                  <a:latin typeface="Georgia"/>
                  <a:cs typeface="Georgia"/>
                </a:rPr>
                <a:t>Hospital</a:t>
              </a:r>
            </a:p>
            <a:p>
              <a:pPr marL="324000" lvl="1" indent="-216000">
                <a:spcBef>
                  <a:spcPts val="600"/>
                </a:spcBef>
                <a:spcAft>
                  <a:spcPts val="600"/>
                </a:spcAft>
                <a:buSzPct val="120000"/>
                <a:buFont typeface="Arial" panose="020B0604020202020204" pitchFamily="34" charset="0"/>
                <a:buChar char="–"/>
              </a:pPr>
              <a:r>
                <a:rPr lang="en-US" sz="1200" dirty="0" smtClean="0">
                  <a:solidFill>
                    <a:schemeClr val="tx2"/>
                  </a:solidFill>
                  <a:latin typeface="Georgia"/>
                  <a:cs typeface="Georgia"/>
                </a:rPr>
                <a:t>Physician Network</a:t>
              </a:r>
              <a:endParaRPr lang="en-US" sz="1200" dirty="0">
                <a:solidFill>
                  <a:schemeClr val="tx2"/>
                </a:solidFill>
                <a:latin typeface="Georgia"/>
                <a:cs typeface="Georgia"/>
              </a:endParaRPr>
            </a:p>
            <a:p>
              <a:pPr marL="324000" lvl="1" indent="-216000">
                <a:spcBef>
                  <a:spcPts val="600"/>
                </a:spcBef>
                <a:spcAft>
                  <a:spcPts val="600"/>
                </a:spcAft>
                <a:buSzPct val="120000"/>
                <a:buFont typeface="Arial" panose="020B0604020202020204" pitchFamily="34" charset="0"/>
                <a:buChar char="–"/>
              </a:pPr>
              <a:r>
                <a:rPr lang="en-US" sz="1200" dirty="0">
                  <a:solidFill>
                    <a:schemeClr val="tx2"/>
                  </a:solidFill>
                  <a:latin typeface="Georgia"/>
                  <a:cs typeface="Georgia"/>
                </a:rPr>
                <a:t>Health Plan</a:t>
              </a:r>
            </a:p>
          </p:txBody>
        </p:sp>
        <p:cxnSp>
          <p:nvCxnSpPr>
            <p:cNvPr id="4" name="Straight Connector 3"/>
            <p:cNvCxnSpPr/>
            <p:nvPr/>
          </p:nvCxnSpPr>
          <p:spPr>
            <a:xfrm>
              <a:off x="208924" y="2830426"/>
              <a:ext cx="201168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2397746" y="2777264"/>
            <a:ext cx="2103120" cy="3365550"/>
            <a:chOff x="2404704" y="2819793"/>
            <a:chExt cx="2103120" cy="3365550"/>
          </a:xfrm>
        </p:grpSpPr>
        <p:sp>
          <p:nvSpPr>
            <p:cNvPr id="13" name="Rectangle 13"/>
            <p:cNvSpPr>
              <a:spLocks/>
            </p:cNvSpPr>
            <p:nvPr/>
          </p:nvSpPr>
          <p:spPr bwMode="auto">
            <a:xfrm>
              <a:off x="2410609" y="2906626"/>
              <a:ext cx="2091491" cy="3278717"/>
            </a:xfrm>
            <a:prstGeom prst="rect">
              <a:avLst/>
            </a:prstGeom>
            <a:ln>
              <a:noFill/>
            </a:ln>
            <a:extLst/>
          </p:spPr>
          <p:txBody>
            <a:bodyPr vert="horz" lIns="91440" tIns="91440" rIns="91440" bIns="45720" rtlCol="0">
              <a:normAutofit/>
            </a:bodyPr>
            <a:lstStyle/>
            <a:p>
              <a:pPr>
                <a:spcBef>
                  <a:spcPts val="600"/>
                </a:spcBef>
                <a:spcAft>
                  <a:spcPts val="600"/>
                </a:spcAft>
                <a:buClr>
                  <a:schemeClr val="accent4"/>
                </a:buClr>
                <a:buSzPct val="120000"/>
              </a:pPr>
              <a:r>
                <a:rPr lang="en-US" b="1" dirty="0">
                  <a:solidFill>
                    <a:schemeClr val="accent4"/>
                  </a:solidFill>
                  <a:latin typeface="Arial" pitchFamily="34" charset="0"/>
                  <a:cs typeface="Arial" pitchFamily="34" charset="0"/>
                </a:rPr>
                <a:t>Optimize </a:t>
              </a:r>
              <a:r>
                <a:rPr lang="en-US" b="1" dirty="0" smtClean="0">
                  <a:solidFill>
                    <a:schemeClr val="accent4"/>
                  </a:solidFill>
                  <a:latin typeface="Arial" pitchFamily="34" charset="0"/>
                  <a:cs typeface="Arial" pitchFamily="34" charset="0"/>
                </a:rPr>
                <a:t>Performance </a:t>
              </a:r>
              <a:br>
                <a:rPr lang="en-US" b="1" dirty="0" smtClean="0">
                  <a:solidFill>
                    <a:schemeClr val="accent4"/>
                  </a:solidFill>
                  <a:latin typeface="Arial" pitchFamily="34" charset="0"/>
                  <a:cs typeface="Arial" pitchFamily="34" charset="0"/>
                </a:rPr>
              </a:br>
              <a:r>
                <a:rPr lang="en-US" b="1" dirty="0" smtClean="0">
                  <a:solidFill>
                    <a:schemeClr val="accent4"/>
                  </a:solidFill>
                  <a:latin typeface="Arial" pitchFamily="34" charset="0"/>
                  <a:cs typeface="Arial" pitchFamily="34" charset="0"/>
                </a:rPr>
                <a:t>&amp; Quality</a:t>
              </a:r>
            </a:p>
            <a:p>
              <a:pPr marL="108000" indent="-108000">
                <a:spcBef>
                  <a:spcPts val="600"/>
                </a:spcBef>
                <a:spcAft>
                  <a:spcPts val="600"/>
                </a:spcAft>
                <a:buClr>
                  <a:schemeClr val="accent4"/>
                </a:buClr>
                <a:buSzPct val="120000"/>
                <a:buFont typeface="Arial" pitchFamily="34" charset="0"/>
                <a:buChar char="•"/>
              </a:pPr>
              <a:r>
                <a:rPr lang="en-US" sz="1200" dirty="0" smtClean="0">
                  <a:solidFill>
                    <a:schemeClr val="accent4"/>
                  </a:solidFill>
                  <a:latin typeface="Georgia"/>
                  <a:cs typeface="Georgia"/>
                </a:rPr>
                <a:t>Make </a:t>
              </a:r>
              <a:r>
                <a:rPr lang="en-US" sz="1200" dirty="0">
                  <a:solidFill>
                    <a:schemeClr val="accent4"/>
                  </a:solidFill>
                  <a:latin typeface="Georgia"/>
                  <a:cs typeface="Georgia"/>
                </a:rPr>
                <a:t>decisions based on actionable intelligence</a:t>
              </a:r>
            </a:p>
            <a:p>
              <a:pPr marL="108000" indent="-108000">
                <a:spcBef>
                  <a:spcPts val="600"/>
                </a:spcBef>
                <a:spcAft>
                  <a:spcPts val="600"/>
                </a:spcAft>
                <a:buClr>
                  <a:schemeClr val="accent4"/>
                </a:buClr>
                <a:buSzPct val="120000"/>
                <a:buFont typeface="Arial" pitchFamily="34" charset="0"/>
                <a:buChar char="•"/>
              </a:pPr>
              <a:r>
                <a:rPr lang="en-US" sz="1200" dirty="0">
                  <a:solidFill>
                    <a:schemeClr val="accent4"/>
                  </a:solidFill>
                  <a:latin typeface="Georgia"/>
                  <a:cs typeface="Georgia"/>
                </a:rPr>
                <a:t>Optimize resource and system-wide efficiency </a:t>
              </a:r>
              <a:r>
                <a:rPr lang="en-US" sz="1200" dirty="0" smtClean="0">
                  <a:solidFill>
                    <a:schemeClr val="accent4"/>
                  </a:solidFill>
                  <a:latin typeface="Georgia"/>
                  <a:cs typeface="Georgia"/>
                </a:rPr>
                <a:t/>
              </a:r>
              <a:br>
                <a:rPr lang="en-US" sz="1200" dirty="0" smtClean="0">
                  <a:solidFill>
                    <a:schemeClr val="accent4"/>
                  </a:solidFill>
                  <a:latin typeface="Georgia"/>
                  <a:cs typeface="Georgia"/>
                </a:rPr>
              </a:br>
              <a:r>
                <a:rPr lang="en-US" sz="1200" dirty="0" smtClean="0">
                  <a:solidFill>
                    <a:schemeClr val="accent4"/>
                  </a:solidFill>
                  <a:latin typeface="Georgia"/>
                  <a:cs typeface="Georgia"/>
                </a:rPr>
                <a:t>for </a:t>
              </a:r>
              <a:r>
                <a:rPr lang="en-US" sz="1200" dirty="0">
                  <a:solidFill>
                    <a:schemeClr val="accent4"/>
                  </a:solidFill>
                  <a:latin typeface="Georgia"/>
                  <a:cs typeface="Georgia"/>
                </a:rPr>
                <a:t>better performance and quality</a:t>
              </a:r>
            </a:p>
            <a:p>
              <a:pPr marL="108000" indent="-108000">
                <a:spcBef>
                  <a:spcPts val="600"/>
                </a:spcBef>
                <a:spcAft>
                  <a:spcPts val="600"/>
                </a:spcAft>
                <a:buClr>
                  <a:schemeClr val="accent4"/>
                </a:buClr>
                <a:buSzPct val="120000"/>
                <a:buFont typeface="Arial" pitchFamily="34" charset="0"/>
                <a:buChar char="•"/>
              </a:pPr>
              <a:r>
                <a:rPr lang="en-US" sz="1200" dirty="0">
                  <a:solidFill>
                    <a:schemeClr val="accent4"/>
                  </a:solidFill>
                  <a:latin typeface="Georgia"/>
                  <a:cs typeface="Georgia"/>
                </a:rPr>
                <a:t>Protect and grow profitable service lines</a:t>
              </a:r>
            </a:p>
          </p:txBody>
        </p:sp>
        <p:cxnSp>
          <p:nvCxnSpPr>
            <p:cNvPr id="38" name="Straight Connector 37"/>
            <p:cNvCxnSpPr/>
            <p:nvPr/>
          </p:nvCxnSpPr>
          <p:spPr>
            <a:xfrm>
              <a:off x="2404704" y="2819793"/>
              <a:ext cx="210312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4633587" y="2777264"/>
            <a:ext cx="2112446" cy="3511277"/>
            <a:chOff x="4677821" y="2734733"/>
            <a:chExt cx="2112446" cy="3511277"/>
          </a:xfrm>
        </p:grpSpPr>
        <p:sp>
          <p:nvSpPr>
            <p:cNvPr id="22" name="Rectangle 21"/>
            <p:cNvSpPr/>
            <p:nvPr/>
          </p:nvSpPr>
          <p:spPr>
            <a:xfrm>
              <a:off x="4677821" y="2810933"/>
              <a:ext cx="2112446" cy="3435077"/>
            </a:xfrm>
            <a:prstGeom prst="rect">
              <a:avLst/>
            </a:prstGeom>
            <a:ln>
              <a:noFill/>
            </a:ln>
          </p:spPr>
          <p:txBody>
            <a:bodyPr vert="horz" lIns="91440" tIns="91440" rIns="91440" bIns="45720" rtlCol="0">
              <a:normAutofit/>
            </a:bodyPr>
            <a:lstStyle/>
            <a:p>
              <a:pPr>
                <a:spcBef>
                  <a:spcPts val="600"/>
                </a:spcBef>
                <a:spcAft>
                  <a:spcPts val="600"/>
                </a:spcAft>
                <a:buClr>
                  <a:schemeClr val="bg2"/>
                </a:buClr>
                <a:buSzPct val="120000"/>
              </a:pPr>
              <a:r>
                <a:rPr lang="en-US" b="1" dirty="0">
                  <a:solidFill>
                    <a:schemeClr val="bg2"/>
                  </a:solidFill>
                  <a:latin typeface="Arial" pitchFamily="34" charset="0"/>
                  <a:cs typeface="Arial" pitchFamily="34" charset="0"/>
                </a:rPr>
                <a:t>Connect for Quality &amp; Operational </a:t>
              </a:r>
              <a:r>
                <a:rPr lang="en-US" b="1" dirty="0" smtClean="0">
                  <a:solidFill>
                    <a:schemeClr val="bg2"/>
                  </a:solidFill>
                  <a:latin typeface="Arial" pitchFamily="34" charset="0"/>
                  <a:cs typeface="Arial" pitchFamily="34" charset="0"/>
                </a:rPr>
                <a:t>Efficiency</a:t>
              </a:r>
            </a:p>
            <a:p>
              <a:pPr marL="108000" indent="-108000">
                <a:spcBef>
                  <a:spcPts val="600"/>
                </a:spcBef>
                <a:spcAft>
                  <a:spcPts val="600"/>
                </a:spcAft>
                <a:buClr>
                  <a:schemeClr val="bg2"/>
                </a:buClr>
                <a:buSzPct val="120000"/>
                <a:buFont typeface="Arial" pitchFamily="34" charset="0"/>
                <a:buChar char="•"/>
              </a:pPr>
              <a:r>
                <a:rPr lang="en-US" sz="1200" dirty="0" smtClean="0">
                  <a:solidFill>
                    <a:schemeClr val="bg2"/>
                  </a:solidFill>
                  <a:latin typeface="Georgia"/>
                  <a:cs typeface="Georgia"/>
                </a:rPr>
                <a:t>Movement </a:t>
              </a:r>
              <a:r>
                <a:rPr lang="en-US" sz="1200" dirty="0">
                  <a:solidFill>
                    <a:schemeClr val="bg2"/>
                  </a:solidFill>
                  <a:latin typeface="Georgia"/>
                  <a:cs typeface="Georgia"/>
                </a:rPr>
                <a:t>of data and information between payers, providers, health systems, </a:t>
              </a:r>
              <a:r>
                <a:rPr lang="en-US" sz="1200" dirty="0" smtClean="0">
                  <a:solidFill>
                    <a:schemeClr val="bg2"/>
                  </a:solidFill>
                  <a:latin typeface="Georgia"/>
                  <a:cs typeface="Georgia"/>
                </a:rPr>
                <a:t>patients, labs </a:t>
              </a:r>
              <a:br>
                <a:rPr lang="en-US" sz="1200" dirty="0" smtClean="0">
                  <a:solidFill>
                    <a:schemeClr val="bg2"/>
                  </a:solidFill>
                  <a:latin typeface="Georgia"/>
                  <a:cs typeface="Georgia"/>
                </a:rPr>
              </a:br>
              <a:r>
                <a:rPr lang="en-US" sz="1200" dirty="0" smtClean="0">
                  <a:solidFill>
                    <a:schemeClr val="bg2"/>
                  </a:solidFill>
                  <a:latin typeface="Georgia"/>
                  <a:cs typeface="Georgia"/>
                </a:rPr>
                <a:t>and pharmacies </a:t>
              </a:r>
              <a:endParaRPr lang="en-US" sz="1200" dirty="0">
                <a:solidFill>
                  <a:schemeClr val="bg2"/>
                </a:solidFill>
                <a:latin typeface="Georgia"/>
                <a:cs typeface="Georgia"/>
              </a:endParaRPr>
            </a:p>
            <a:p>
              <a:pPr marL="108000" indent="-108000">
                <a:spcBef>
                  <a:spcPts val="600"/>
                </a:spcBef>
                <a:spcAft>
                  <a:spcPts val="600"/>
                </a:spcAft>
                <a:buClr>
                  <a:schemeClr val="bg2"/>
                </a:buClr>
                <a:buSzPct val="120000"/>
                <a:buFont typeface="Arial" pitchFamily="34" charset="0"/>
                <a:buChar char="•"/>
              </a:pPr>
              <a:r>
                <a:rPr lang="en-US" sz="1200" dirty="0">
                  <a:solidFill>
                    <a:schemeClr val="bg2"/>
                  </a:solidFill>
                  <a:latin typeface="Georgia"/>
                  <a:cs typeface="Georgia"/>
                </a:rPr>
                <a:t>Facilitate coordination of care and reduction of administrative complexity </a:t>
              </a:r>
            </a:p>
          </p:txBody>
        </p:sp>
        <p:cxnSp>
          <p:nvCxnSpPr>
            <p:cNvPr id="39" name="Straight Connector 38"/>
            <p:cNvCxnSpPr/>
            <p:nvPr/>
          </p:nvCxnSpPr>
          <p:spPr>
            <a:xfrm>
              <a:off x="4726255" y="2734733"/>
              <a:ext cx="201168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844706" y="2777264"/>
            <a:ext cx="2093196" cy="3061633"/>
            <a:chOff x="6818330" y="2734733"/>
            <a:chExt cx="2093196" cy="3061633"/>
          </a:xfrm>
        </p:grpSpPr>
        <p:sp>
          <p:nvSpPr>
            <p:cNvPr id="17" name="Rectangle 18"/>
            <p:cNvSpPr>
              <a:spLocks/>
            </p:cNvSpPr>
            <p:nvPr/>
          </p:nvSpPr>
          <p:spPr bwMode="auto">
            <a:xfrm>
              <a:off x="6818330" y="2810933"/>
              <a:ext cx="2093196" cy="2985433"/>
            </a:xfrm>
            <a:prstGeom prst="rect">
              <a:avLst/>
            </a:prstGeom>
            <a:ln>
              <a:noFill/>
            </a:ln>
            <a:extLst/>
          </p:spPr>
          <p:txBody>
            <a:bodyPr vert="horz" lIns="91440" tIns="91440" rIns="91440" bIns="45720" rtlCol="0">
              <a:noAutofit/>
            </a:bodyPr>
            <a:lstStyle/>
            <a:p>
              <a:pPr>
                <a:spcBef>
                  <a:spcPts val="600"/>
                </a:spcBef>
                <a:spcAft>
                  <a:spcPts val="600"/>
                </a:spcAft>
                <a:buClr>
                  <a:schemeClr val="accent3"/>
                </a:buClr>
                <a:buSzPct val="120000"/>
              </a:pPr>
              <a:r>
                <a:rPr lang="en-US" b="1" dirty="0">
                  <a:solidFill>
                    <a:schemeClr val="accent3"/>
                  </a:solidFill>
                  <a:latin typeface="Arial" pitchFamily="34" charset="0"/>
                  <a:cs typeface="Arial" pitchFamily="34" charset="0"/>
                </a:rPr>
                <a:t>Support Value-based </a:t>
              </a:r>
              <a:r>
                <a:rPr lang="en-US" b="1" dirty="0" smtClean="0">
                  <a:solidFill>
                    <a:schemeClr val="accent3"/>
                  </a:solidFill>
                  <a:latin typeface="Arial" pitchFamily="34" charset="0"/>
                  <a:cs typeface="Arial" pitchFamily="34" charset="0"/>
                </a:rPr>
                <a:t>Care</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Move </a:t>
              </a:r>
              <a:r>
                <a:rPr lang="en-US" sz="1200" dirty="0">
                  <a:solidFill>
                    <a:schemeClr val="accent3"/>
                  </a:solidFill>
                  <a:latin typeface="Georgia"/>
                  <a:cs typeface="Georgia"/>
                </a:rPr>
                <a:t>from volume- </a:t>
              </a:r>
              <a:r>
                <a:rPr lang="en-US" sz="1200" dirty="0" smtClean="0">
                  <a:solidFill>
                    <a:schemeClr val="accent3"/>
                  </a:solidFill>
                  <a:latin typeface="Georgia"/>
                  <a:cs typeface="Georgia"/>
                </a:rPr>
                <a:t/>
              </a:r>
              <a:br>
                <a:rPr lang="en-US" sz="1200" dirty="0" smtClean="0">
                  <a:solidFill>
                    <a:schemeClr val="accent3"/>
                  </a:solidFill>
                  <a:latin typeface="Georgia"/>
                  <a:cs typeface="Georgia"/>
                </a:rPr>
              </a:br>
              <a:r>
                <a:rPr lang="en-US" sz="1200" dirty="0" smtClean="0">
                  <a:solidFill>
                    <a:schemeClr val="accent3"/>
                  </a:solidFill>
                  <a:latin typeface="Georgia"/>
                  <a:cs typeface="Georgia"/>
                </a:rPr>
                <a:t>to </a:t>
              </a:r>
              <a:r>
                <a:rPr lang="en-US" sz="1200" dirty="0">
                  <a:solidFill>
                    <a:schemeClr val="accent3"/>
                  </a:solidFill>
                  <a:latin typeface="Georgia"/>
                  <a:cs typeface="Georgia"/>
                </a:rPr>
                <a:t>value-based </a:t>
              </a:r>
              <a:r>
                <a:rPr lang="en-US" sz="1200" dirty="0" smtClean="0">
                  <a:solidFill>
                    <a:schemeClr val="accent3"/>
                  </a:solidFill>
                  <a:latin typeface="Georgia"/>
                  <a:cs typeface="Georgia"/>
                </a:rPr>
                <a:t>reimbursement</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Drive physician and consumer engagement</a:t>
              </a:r>
              <a:endParaRPr lang="en-US" sz="1200" dirty="0">
                <a:solidFill>
                  <a:schemeClr val="accent3"/>
                </a:solidFill>
                <a:latin typeface="Georgia"/>
                <a:cs typeface="Georgia"/>
              </a:endParaRPr>
            </a:p>
            <a:p>
              <a:pPr marL="108000" indent="-108000">
                <a:spcBef>
                  <a:spcPts val="600"/>
                </a:spcBef>
                <a:spcAft>
                  <a:spcPts val="600"/>
                </a:spcAft>
                <a:buClr>
                  <a:schemeClr val="accent3"/>
                </a:buClr>
                <a:buSzPct val="120000"/>
                <a:buFont typeface="Arial" pitchFamily="34" charset="0"/>
                <a:buChar char="•"/>
              </a:pPr>
              <a:r>
                <a:rPr lang="en-US" sz="1200" dirty="0">
                  <a:solidFill>
                    <a:schemeClr val="accent3"/>
                  </a:solidFill>
                  <a:latin typeface="Georgia"/>
                  <a:cs typeface="Georgia"/>
                </a:rPr>
                <a:t>Manage patient populations</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Optimize </a:t>
              </a:r>
              <a:r>
                <a:rPr lang="en-US" sz="1200" dirty="0">
                  <a:solidFill>
                    <a:schemeClr val="accent3"/>
                  </a:solidFill>
                  <a:latin typeface="Georgia"/>
                  <a:cs typeface="Georgia"/>
                </a:rPr>
                <a:t>revenue </a:t>
              </a:r>
              <a:r>
                <a:rPr lang="en-US" sz="1200" dirty="0" smtClean="0">
                  <a:solidFill>
                    <a:schemeClr val="accent3"/>
                  </a:solidFill>
                  <a:latin typeface="Georgia"/>
                  <a:cs typeface="Georgia"/>
                </a:rPr>
                <a:t>and </a:t>
              </a:r>
              <a:r>
                <a:rPr lang="en-US" sz="1200" dirty="0">
                  <a:solidFill>
                    <a:schemeClr val="accent3"/>
                  </a:solidFill>
                  <a:latin typeface="Georgia"/>
                  <a:cs typeface="Georgia"/>
                </a:rPr>
                <a:t>decrease </a:t>
              </a:r>
              <a:r>
                <a:rPr lang="en-US" sz="1200" dirty="0" smtClean="0">
                  <a:solidFill>
                    <a:schemeClr val="accent3"/>
                  </a:solidFill>
                  <a:latin typeface="Georgia"/>
                  <a:cs typeface="Georgia"/>
                </a:rPr>
                <a:t>risk</a:t>
              </a:r>
              <a:endParaRPr lang="en-US" sz="1200" dirty="0">
                <a:solidFill>
                  <a:schemeClr val="accent3"/>
                </a:solidFill>
                <a:latin typeface="Georgia"/>
                <a:cs typeface="Georgia"/>
                <a:sym typeface="Arial Bold" charset="0"/>
              </a:endParaRPr>
            </a:p>
          </p:txBody>
        </p:sp>
        <p:cxnSp>
          <p:nvCxnSpPr>
            <p:cNvPr id="42" name="Straight Connector 41"/>
            <p:cNvCxnSpPr/>
            <p:nvPr/>
          </p:nvCxnSpPr>
          <p:spPr>
            <a:xfrm>
              <a:off x="6860913" y="2734733"/>
              <a:ext cx="201168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descr="ge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7350" y="781050"/>
            <a:ext cx="558800" cy="558800"/>
          </a:xfrm>
          <a:prstGeom prst="rect">
            <a:avLst/>
          </a:prstGeom>
        </p:spPr>
      </p:pic>
      <p:pic>
        <p:nvPicPr>
          <p:cNvPr id="6" name="Picture 5" descr="chart-up.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31167" y="781050"/>
            <a:ext cx="558800" cy="558800"/>
          </a:xfrm>
          <a:prstGeom prst="rect">
            <a:avLst/>
          </a:prstGeom>
        </p:spPr>
      </p:pic>
      <p:pic>
        <p:nvPicPr>
          <p:cNvPr id="7" name="Picture 6" descr="car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34984" y="781050"/>
            <a:ext cx="558800" cy="558800"/>
          </a:xfrm>
          <a:prstGeom prst="rect">
            <a:avLst/>
          </a:prstGeom>
        </p:spPr>
      </p:pic>
      <p:pic>
        <p:nvPicPr>
          <p:cNvPr id="8" name="Picture 7" descr="payers.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38800" y="781050"/>
            <a:ext cx="558800" cy="558800"/>
          </a:xfrm>
          <a:prstGeom prst="rect">
            <a:avLst/>
          </a:prstGeom>
        </p:spPr>
      </p:pic>
      <p:sp>
        <p:nvSpPr>
          <p:cNvPr id="21"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23"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4</a:t>
            </a:fld>
            <a:endParaRPr dirty="0">
              <a:solidFill>
                <a:srgbClr val="005A8C"/>
              </a:solidFill>
            </a:endParaRPr>
          </a:p>
        </p:txBody>
      </p:sp>
      <p:sp>
        <p:nvSpPr>
          <p:cNvPr id="24" name="Rectangle 23"/>
          <p:cNvSpPr/>
          <p:nvPr/>
        </p:nvSpPr>
        <p:spPr>
          <a:xfrm>
            <a:off x="191388" y="2499565"/>
            <a:ext cx="2074350" cy="275460"/>
          </a:xfrm>
          <a:prstGeom prst="rect">
            <a:avLst/>
          </a:prstGeom>
        </p:spPr>
        <p:txBody>
          <a:bodyPr wrap="none">
            <a:spAutoFit/>
          </a:bodyPr>
          <a:lstStyle/>
          <a:p>
            <a:pPr>
              <a:lnSpc>
                <a:spcPct val="85000"/>
              </a:lnSpc>
              <a:spcAft>
                <a:spcPts val="1200"/>
              </a:spcAft>
              <a:buSzPct val="120000"/>
            </a:pPr>
            <a:r>
              <a:rPr lang="en-US" sz="1400" b="1" i="1" dirty="0" smtClean="0">
                <a:solidFill>
                  <a:schemeClr val="tx2"/>
                </a:solidFill>
                <a:latin typeface="Arial" pitchFamily="34" charset="0"/>
                <a:cs typeface="Arial" pitchFamily="34" charset="0"/>
              </a:rPr>
              <a:t>Blocking and Tackling</a:t>
            </a:r>
            <a:endParaRPr lang="en-US" sz="1400" b="1" i="1" dirty="0">
              <a:solidFill>
                <a:schemeClr val="tx2"/>
              </a:solidFill>
              <a:latin typeface="Arial" pitchFamily="34" charset="0"/>
              <a:cs typeface="Arial" pitchFamily="34" charset="0"/>
            </a:endParaRPr>
          </a:p>
        </p:txBody>
      </p:sp>
      <p:sp>
        <p:nvSpPr>
          <p:cNvPr id="25" name="Rectangle 24"/>
          <p:cNvSpPr/>
          <p:nvPr/>
        </p:nvSpPr>
        <p:spPr>
          <a:xfrm>
            <a:off x="2285608" y="2499565"/>
            <a:ext cx="2351926" cy="275460"/>
          </a:xfrm>
          <a:prstGeom prst="rect">
            <a:avLst/>
          </a:prstGeom>
        </p:spPr>
        <p:txBody>
          <a:bodyPr wrap="none">
            <a:spAutoFit/>
          </a:bodyPr>
          <a:lstStyle/>
          <a:p>
            <a:pPr lvl="0">
              <a:lnSpc>
                <a:spcPct val="85000"/>
              </a:lnSpc>
              <a:spcAft>
                <a:spcPts val="1200"/>
              </a:spcAft>
              <a:buClr>
                <a:srgbClr val="4397D2"/>
              </a:buClr>
              <a:buSzPct val="120000"/>
            </a:pPr>
            <a:r>
              <a:rPr lang="en-US" sz="1400" b="1" i="1" dirty="0" smtClean="0">
                <a:solidFill>
                  <a:srgbClr val="4397D2"/>
                </a:solidFill>
                <a:latin typeface="Arial" pitchFamily="34" charset="0"/>
                <a:cs typeface="Arial" pitchFamily="34" charset="0"/>
              </a:rPr>
              <a:t>Continuous Improvement</a:t>
            </a:r>
            <a:endParaRPr lang="en-US" sz="1400" b="1" i="1" dirty="0">
              <a:solidFill>
                <a:srgbClr val="4397D2"/>
              </a:solidFill>
              <a:latin typeface="Arial" pitchFamily="34" charset="0"/>
              <a:cs typeface="Arial" pitchFamily="34" charset="0"/>
            </a:endParaRPr>
          </a:p>
        </p:txBody>
      </p:sp>
      <p:sp>
        <p:nvSpPr>
          <p:cNvPr id="26" name="Rectangle 25"/>
          <p:cNvSpPr/>
          <p:nvPr/>
        </p:nvSpPr>
        <p:spPr>
          <a:xfrm>
            <a:off x="5135812" y="2499565"/>
            <a:ext cx="1107996" cy="275460"/>
          </a:xfrm>
          <a:prstGeom prst="rect">
            <a:avLst/>
          </a:prstGeom>
        </p:spPr>
        <p:txBody>
          <a:bodyPr wrap="none">
            <a:spAutoFit/>
          </a:bodyPr>
          <a:lstStyle/>
          <a:p>
            <a:pPr lvl="0">
              <a:lnSpc>
                <a:spcPct val="85000"/>
              </a:lnSpc>
              <a:spcAft>
                <a:spcPts val="1200"/>
              </a:spcAft>
              <a:buClr>
                <a:srgbClr val="5A8E22"/>
              </a:buClr>
              <a:buSzPct val="120000"/>
            </a:pPr>
            <a:r>
              <a:rPr lang="en-US" sz="1400" b="1" i="1" dirty="0" smtClean="0">
                <a:solidFill>
                  <a:srgbClr val="5A8E22"/>
                </a:solidFill>
                <a:latin typeface="Arial" pitchFamily="34" charset="0"/>
                <a:cs typeface="Arial" pitchFamily="34" charset="0"/>
              </a:rPr>
              <a:t>Unification</a:t>
            </a:r>
          </a:p>
        </p:txBody>
      </p:sp>
      <p:sp>
        <p:nvSpPr>
          <p:cNvPr id="27" name="Rectangle 26"/>
          <p:cNvSpPr/>
          <p:nvPr/>
        </p:nvSpPr>
        <p:spPr>
          <a:xfrm>
            <a:off x="7115765" y="2467248"/>
            <a:ext cx="1494255" cy="307777"/>
          </a:xfrm>
          <a:prstGeom prst="rect">
            <a:avLst/>
          </a:prstGeom>
        </p:spPr>
        <p:txBody>
          <a:bodyPr wrap="none">
            <a:spAutoFit/>
          </a:bodyPr>
          <a:lstStyle/>
          <a:p>
            <a:r>
              <a:rPr lang="en-US" sz="1400" b="1" i="1" dirty="0" smtClean="0">
                <a:solidFill>
                  <a:srgbClr val="702C6A"/>
                </a:solidFill>
                <a:latin typeface="Arial" pitchFamily="34" charset="0"/>
                <a:cs typeface="Arial" pitchFamily="34" charset="0"/>
              </a:rPr>
              <a:t>Transformation</a:t>
            </a:r>
            <a:endParaRPr lang="en-US" sz="2000" dirty="0"/>
          </a:p>
        </p:txBody>
      </p:sp>
    </p:spTree>
    <p:extLst>
      <p:ext uri="{BB962C8B-B14F-4D97-AF65-F5344CB8AC3E}">
        <p14:creationId xmlns="" xmlns:p14="http://schemas.microsoft.com/office/powerpoint/2010/main" val="20530505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 name="Rectangle 42"/>
          <p:cNvSpPr/>
          <p:nvPr/>
        </p:nvSpPr>
        <p:spPr>
          <a:xfrm>
            <a:off x="5836024" y="1936750"/>
            <a:ext cx="3048000" cy="1643529"/>
          </a:xfrm>
          <a:prstGeom prst="rect">
            <a:avLst/>
          </a:prstGeom>
          <a:solidFill>
            <a:schemeClr val="accent4">
              <a:lumMod val="40000"/>
              <a:lumOff val="60000"/>
            </a:schemeClr>
          </a:solidFill>
          <a:ln w="31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accent2"/>
              </a:solidFill>
              <a:latin typeface="Georgia" pitchFamily="18" charset="0"/>
            </a:endParaRPr>
          </a:p>
        </p:txBody>
      </p:sp>
      <p:sp>
        <p:nvSpPr>
          <p:cNvPr id="44" name="Rectangle 43"/>
          <p:cNvSpPr/>
          <p:nvPr/>
        </p:nvSpPr>
        <p:spPr>
          <a:xfrm>
            <a:off x="6580738" y="2672056"/>
            <a:ext cx="1633852" cy="694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3600" b="1" dirty="0" smtClean="0">
                <a:solidFill>
                  <a:schemeClr val="accent2"/>
                </a:solidFill>
                <a:latin typeface="Arial"/>
                <a:cs typeface="Arial"/>
              </a:rPr>
              <a:t>1,000+</a:t>
            </a:r>
          </a:p>
          <a:p>
            <a:pPr algn="ctr"/>
            <a:r>
              <a:rPr lang="en-US" sz="1400" dirty="0" smtClean="0">
                <a:solidFill>
                  <a:schemeClr val="accent2"/>
                </a:solidFill>
                <a:latin typeface="Arial"/>
                <a:cs typeface="Arial"/>
              </a:rPr>
              <a:t>Analytics Facilities</a:t>
            </a:r>
            <a:endParaRPr lang="en-US" sz="1400" b="1" dirty="0">
              <a:solidFill>
                <a:schemeClr val="accent2"/>
              </a:solidFill>
              <a:latin typeface="Arial"/>
              <a:cs typeface="Arial"/>
            </a:endParaRPr>
          </a:p>
        </p:txBody>
      </p:sp>
      <p:sp>
        <p:nvSpPr>
          <p:cNvPr id="45" name="Rectangle 44"/>
          <p:cNvSpPr/>
          <p:nvPr/>
        </p:nvSpPr>
        <p:spPr>
          <a:xfrm>
            <a:off x="6657889" y="2065211"/>
            <a:ext cx="1479550" cy="646331"/>
          </a:xfrm>
          <a:prstGeom prst="rect">
            <a:avLst/>
          </a:prstGeom>
        </p:spPr>
        <p:txBody>
          <a:bodyPr wrap="square">
            <a:spAutoFit/>
          </a:bodyPr>
          <a:lstStyle/>
          <a:p>
            <a:pPr algn="ctr"/>
            <a:r>
              <a:rPr lang="en-US" sz="2400" b="1" dirty="0">
                <a:solidFill>
                  <a:schemeClr val="accent2"/>
                </a:solidFill>
                <a:latin typeface="Arial"/>
                <a:cs typeface="Arial"/>
              </a:rPr>
              <a:t>#</a:t>
            </a:r>
            <a:r>
              <a:rPr lang="en-US" sz="2400" b="1" dirty="0" smtClean="0">
                <a:solidFill>
                  <a:schemeClr val="accent2"/>
                </a:solidFill>
                <a:latin typeface="Arial"/>
                <a:cs typeface="Arial"/>
              </a:rPr>
              <a:t>1 </a:t>
            </a:r>
            <a:r>
              <a:rPr lang="en-US" sz="1200" b="1" dirty="0" smtClean="0">
                <a:solidFill>
                  <a:schemeClr val="accent2"/>
                </a:solidFill>
                <a:latin typeface="Arial"/>
                <a:cs typeface="Arial"/>
              </a:rPr>
              <a:t>in </a:t>
            </a:r>
            <a:br>
              <a:rPr lang="en-US" sz="1200" b="1" dirty="0" smtClean="0">
                <a:solidFill>
                  <a:schemeClr val="accent2"/>
                </a:solidFill>
                <a:latin typeface="Arial"/>
                <a:cs typeface="Arial"/>
              </a:rPr>
            </a:br>
            <a:r>
              <a:rPr lang="en-US" sz="1200" b="1" dirty="0" smtClean="0">
                <a:solidFill>
                  <a:schemeClr val="accent2"/>
                </a:solidFill>
                <a:latin typeface="Arial"/>
                <a:cs typeface="Arial"/>
              </a:rPr>
              <a:t>Market </a:t>
            </a:r>
            <a:r>
              <a:rPr lang="en-US" sz="1200" b="1" dirty="0">
                <a:solidFill>
                  <a:schemeClr val="accent2"/>
                </a:solidFill>
                <a:latin typeface="Arial"/>
                <a:cs typeface="Arial"/>
              </a:rPr>
              <a:t>Share</a:t>
            </a:r>
          </a:p>
        </p:txBody>
      </p:sp>
      <p:sp>
        <p:nvSpPr>
          <p:cNvPr id="32" name="Rectangle 31"/>
          <p:cNvSpPr/>
          <p:nvPr/>
        </p:nvSpPr>
        <p:spPr>
          <a:xfrm>
            <a:off x="240406" y="1936750"/>
            <a:ext cx="2706321" cy="3973777"/>
          </a:xfrm>
          <a:prstGeom prst="rect">
            <a:avLst/>
          </a:prstGeom>
          <a:noFill/>
          <a:ln w="6350" cmpd="sng">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gn="ctr">
              <a:buClr>
                <a:schemeClr val="accent2"/>
              </a:buClr>
              <a:buSzPct val="120000"/>
              <a:defRPr/>
            </a:pPr>
            <a:r>
              <a:rPr lang="en-US" sz="3200" b="1" dirty="0" smtClean="0">
                <a:solidFill>
                  <a:schemeClr val="accent2"/>
                </a:solidFill>
                <a:latin typeface="Georgia"/>
                <a:cs typeface="Georgia"/>
              </a:rPr>
              <a:t>$1.4 M </a:t>
            </a:r>
          </a:p>
          <a:p>
            <a:pPr lvl="0" algn="ctr">
              <a:lnSpc>
                <a:spcPct val="90000"/>
              </a:lnSpc>
              <a:spcBef>
                <a:spcPts val="600"/>
              </a:spcBef>
              <a:buClr>
                <a:schemeClr val="accent2"/>
              </a:buClr>
              <a:buSzPct val="120000"/>
              <a:defRPr/>
            </a:pPr>
            <a:r>
              <a:rPr lang="en-US" sz="1600" b="1" dirty="0" smtClean="0">
                <a:solidFill>
                  <a:srgbClr val="005A8C"/>
                </a:solidFill>
                <a:latin typeface="Georgia"/>
                <a:cs typeface="Georgia"/>
              </a:rPr>
              <a:t>Staffing savings</a:t>
            </a:r>
          </a:p>
          <a:p>
            <a:pPr lvl="0" algn="ctr">
              <a:lnSpc>
                <a:spcPct val="90000"/>
              </a:lnSpc>
              <a:spcBef>
                <a:spcPts val="600"/>
              </a:spcBef>
              <a:buClr>
                <a:schemeClr val="accent2"/>
              </a:buClr>
              <a:buSzPct val="120000"/>
              <a:defRPr/>
            </a:pPr>
            <a:endParaRPr lang="en-US" b="1" dirty="0" smtClean="0">
              <a:solidFill>
                <a:schemeClr val="accent2"/>
              </a:solidFill>
              <a:latin typeface="Georgia"/>
              <a:cs typeface="Georgia"/>
            </a:endParaRPr>
          </a:p>
          <a:p>
            <a:pPr lvl="0" algn="ctr">
              <a:lnSpc>
                <a:spcPct val="90000"/>
              </a:lnSpc>
              <a:spcBef>
                <a:spcPts val="600"/>
              </a:spcBef>
              <a:buClr>
                <a:schemeClr val="accent2"/>
              </a:buClr>
              <a:buSzPct val="120000"/>
              <a:defRPr/>
            </a:pPr>
            <a:r>
              <a:rPr lang="en-US" sz="3200" b="1" dirty="0" smtClean="0">
                <a:solidFill>
                  <a:schemeClr val="accent2"/>
                </a:solidFill>
                <a:latin typeface="Georgia"/>
                <a:cs typeface="Georgia"/>
              </a:rPr>
              <a:t>25-50% </a:t>
            </a:r>
            <a:br>
              <a:rPr lang="en-US" sz="3200" b="1" dirty="0" smtClean="0">
                <a:solidFill>
                  <a:schemeClr val="accent2"/>
                </a:solidFill>
                <a:latin typeface="Georgia"/>
                <a:cs typeface="Georgia"/>
              </a:rPr>
            </a:br>
            <a:r>
              <a:rPr lang="en-US" sz="1600" b="1" dirty="0" smtClean="0">
                <a:solidFill>
                  <a:schemeClr val="accent2"/>
                </a:solidFill>
                <a:latin typeface="Georgia"/>
                <a:cs typeface="Georgia"/>
              </a:rPr>
              <a:t>reduction in hours </a:t>
            </a:r>
            <a:br>
              <a:rPr lang="en-US" sz="1600" b="1" dirty="0" smtClean="0">
                <a:solidFill>
                  <a:schemeClr val="accent2"/>
                </a:solidFill>
                <a:latin typeface="Georgia"/>
                <a:cs typeface="Georgia"/>
              </a:rPr>
            </a:br>
            <a:r>
              <a:rPr lang="en-US" sz="1600" b="1" dirty="0" smtClean="0">
                <a:solidFill>
                  <a:schemeClr val="accent2"/>
                </a:solidFill>
                <a:latin typeface="Georgia"/>
                <a:cs typeface="Georgia"/>
              </a:rPr>
              <a:t>per patient day</a:t>
            </a:r>
          </a:p>
          <a:p>
            <a:pPr lvl="0" algn="ctr">
              <a:lnSpc>
                <a:spcPct val="90000"/>
              </a:lnSpc>
              <a:spcBef>
                <a:spcPts val="600"/>
              </a:spcBef>
              <a:buClr>
                <a:schemeClr val="accent2"/>
              </a:buClr>
              <a:buSzPct val="120000"/>
              <a:defRPr/>
            </a:pPr>
            <a:endParaRPr lang="en-US" b="1" dirty="0" smtClean="0">
              <a:solidFill>
                <a:schemeClr val="accent2"/>
              </a:solidFill>
              <a:latin typeface="Georgia"/>
              <a:cs typeface="Georgia"/>
            </a:endParaRPr>
          </a:p>
          <a:p>
            <a:pPr lvl="0" algn="ctr">
              <a:spcBef>
                <a:spcPts val="600"/>
              </a:spcBef>
              <a:spcAft>
                <a:spcPts val="300"/>
              </a:spcAft>
              <a:buClr>
                <a:schemeClr val="accent2"/>
              </a:buClr>
              <a:buSzPct val="120000"/>
              <a:defRPr/>
            </a:pPr>
            <a:r>
              <a:rPr lang="en-US" sz="3200" b="1" dirty="0" smtClean="0">
                <a:solidFill>
                  <a:schemeClr val="accent2"/>
                </a:solidFill>
                <a:latin typeface="Georgia"/>
                <a:cs typeface="Georgia"/>
              </a:rPr>
              <a:t>$1.5M</a:t>
            </a:r>
            <a:r>
              <a:rPr lang="en-US" sz="2000" b="1" dirty="0" smtClean="0">
                <a:solidFill>
                  <a:schemeClr val="accent2"/>
                </a:solidFill>
                <a:latin typeface="Georgia"/>
                <a:cs typeface="Georgia"/>
              </a:rPr>
              <a:t> </a:t>
            </a:r>
            <a:br>
              <a:rPr lang="en-US" sz="2000" b="1" dirty="0" smtClean="0">
                <a:solidFill>
                  <a:schemeClr val="accent2"/>
                </a:solidFill>
                <a:latin typeface="Georgia"/>
                <a:cs typeface="Georgia"/>
              </a:rPr>
            </a:br>
            <a:r>
              <a:rPr lang="en-US" sz="1600" b="1" dirty="0" smtClean="0">
                <a:solidFill>
                  <a:schemeClr val="accent2"/>
                </a:solidFill>
                <a:latin typeface="Georgia"/>
                <a:cs typeface="Georgia"/>
              </a:rPr>
              <a:t>additional revenue </a:t>
            </a:r>
            <a:br>
              <a:rPr lang="en-US" sz="1600" b="1" dirty="0" smtClean="0">
                <a:solidFill>
                  <a:schemeClr val="accent2"/>
                </a:solidFill>
                <a:latin typeface="Georgia"/>
                <a:cs typeface="Georgia"/>
              </a:rPr>
            </a:br>
            <a:r>
              <a:rPr lang="en-US" sz="1600" b="1" dirty="0" smtClean="0">
                <a:solidFill>
                  <a:schemeClr val="accent2"/>
                </a:solidFill>
                <a:latin typeface="Georgia"/>
                <a:cs typeface="Georgia"/>
              </a:rPr>
              <a:t>from P4P </a:t>
            </a:r>
            <a:br>
              <a:rPr lang="en-US" sz="1600" b="1" dirty="0" smtClean="0">
                <a:solidFill>
                  <a:schemeClr val="accent2"/>
                </a:solidFill>
                <a:latin typeface="Georgia"/>
                <a:cs typeface="Georgia"/>
              </a:rPr>
            </a:br>
            <a:r>
              <a:rPr lang="en-US" sz="900" b="1" dirty="0" smtClean="0">
                <a:solidFill>
                  <a:schemeClr val="accent2"/>
                </a:solidFill>
                <a:latin typeface="Georgia"/>
                <a:cs typeface="Georgia"/>
              </a:rPr>
              <a:t>(April 2011 – March 2012)</a:t>
            </a:r>
            <a:endParaRPr lang="en-US" sz="900" dirty="0" smtClean="0">
              <a:solidFill>
                <a:schemeClr val="accent2"/>
              </a:solidFill>
              <a:latin typeface="Georgia"/>
              <a:cs typeface="Georgia"/>
            </a:endParaRPr>
          </a:p>
        </p:txBody>
      </p:sp>
      <p:sp>
        <p:nvSpPr>
          <p:cNvPr id="17" name="Title 16"/>
          <p:cNvSpPr>
            <a:spLocks noGrp="1"/>
          </p:cNvSpPr>
          <p:nvPr>
            <p:ph type="title"/>
          </p:nvPr>
        </p:nvSpPr>
        <p:spPr>
          <a:xfrm>
            <a:off x="222750" y="720000"/>
            <a:ext cx="7777150" cy="457199"/>
          </a:xfrm>
        </p:spPr>
        <p:txBody>
          <a:bodyPr/>
          <a:lstStyle/>
          <a:p>
            <a:r>
              <a:rPr lang="en-US" sz="2800" dirty="0"/>
              <a:t>Optimize Performance &amp; Quality</a:t>
            </a:r>
          </a:p>
        </p:txBody>
      </p:sp>
      <p:sp>
        <p:nvSpPr>
          <p:cNvPr id="18" name="Text Placeholder 17"/>
          <p:cNvSpPr>
            <a:spLocks noGrp="1"/>
          </p:cNvSpPr>
          <p:nvPr>
            <p:ph type="body" sz="quarter" idx="15"/>
          </p:nvPr>
        </p:nvSpPr>
        <p:spPr>
          <a:xfrm>
            <a:off x="222750" y="1169988"/>
            <a:ext cx="7694600" cy="457200"/>
          </a:xfrm>
        </p:spPr>
        <p:txBody>
          <a:bodyPr/>
          <a:lstStyle/>
          <a:p>
            <a:r>
              <a:rPr lang="en-US" sz="2000" i="1" dirty="0">
                <a:solidFill>
                  <a:srgbClr val="4397D2"/>
                </a:solidFill>
              </a:rPr>
              <a:t>Experience and </a:t>
            </a:r>
            <a:r>
              <a:rPr lang="en-US" sz="2000" i="1" dirty="0" smtClean="0">
                <a:solidFill>
                  <a:srgbClr val="4397D2"/>
                </a:solidFill>
              </a:rPr>
              <a:t>Results</a:t>
            </a:r>
            <a:endParaRPr lang="en-US" sz="2000" i="1" dirty="0">
              <a:solidFill>
                <a:srgbClr val="4397D2"/>
              </a:solidFill>
            </a:endParaRPr>
          </a:p>
        </p:txBody>
      </p:sp>
      <p:sp>
        <p:nvSpPr>
          <p:cNvPr id="60" name="Rectangle 59"/>
          <p:cNvSpPr/>
          <p:nvPr/>
        </p:nvSpPr>
        <p:spPr>
          <a:xfrm>
            <a:off x="5826990" y="3702050"/>
            <a:ext cx="3060700" cy="2209800"/>
          </a:xfrm>
          <a:prstGeom prst="rect">
            <a:avLst/>
          </a:prstGeom>
          <a:noFill/>
          <a:ln w="6350" cmpd="sng">
            <a:solidFill>
              <a:srgbClr val="4397D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22" name="TextBox 21"/>
          <p:cNvSpPr txBox="1"/>
          <p:nvPr/>
        </p:nvSpPr>
        <p:spPr>
          <a:xfrm>
            <a:off x="5909540" y="3771900"/>
            <a:ext cx="2806700" cy="183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114300" indent="-114300">
              <a:buClr>
                <a:schemeClr val="accent2"/>
              </a:buClr>
              <a:buSzPct val="120000"/>
            </a:pPr>
            <a:r>
              <a:rPr lang="en-US" sz="1600" b="1" kern="0" dirty="0" smtClean="0">
                <a:solidFill>
                  <a:srgbClr val="005A8C"/>
                </a:solidFill>
                <a:latin typeface="Georgia" pitchFamily="18" charset="0"/>
              </a:rPr>
              <a:t>“McKesson’s healthcare analytics has helped us save $1 million in costs by reducing length of stay.”</a:t>
            </a:r>
          </a:p>
          <a:p>
            <a:pPr marL="109538">
              <a:buClr>
                <a:schemeClr val="accent2"/>
              </a:buClr>
              <a:buSzPct val="120000"/>
            </a:pPr>
            <a:endParaRPr lang="en-US" sz="200" b="1" dirty="0" smtClean="0">
              <a:solidFill>
                <a:srgbClr val="005A8C"/>
              </a:solidFill>
              <a:latin typeface="Georgia" pitchFamily="18" charset="0"/>
              <a:cs typeface="Arial" pitchFamily="34" charset="0"/>
            </a:endParaRPr>
          </a:p>
          <a:p>
            <a:pPr marL="576000" indent="-457200">
              <a:buClr>
                <a:schemeClr val="accent2"/>
              </a:buClr>
              <a:buSzPct val="120000"/>
            </a:pPr>
            <a:endParaRPr lang="en-US" sz="1050" b="1" dirty="0" smtClean="0">
              <a:solidFill>
                <a:srgbClr val="005A8C"/>
              </a:solidFill>
              <a:latin typeface="Georgia" pitchFamily="18" charset="0"/>
              <a:cs typeface="Arial" pitchFamily="34" charset="0"/>
            </a:endParaRPr>
          </a:p>
          <a:p>
            <a:pPr marL="576000" indent="-457200">
              <a:buClr>
                <a:schemeClr val="accent2"/>
              </a:buClr>
              <a:buSzPct val="120000"/>
            </a:pPr>
            <a:r>
              <a:rPr lang="en-US" sz="1000" dirty="0" smtClean="0">
                <a:solidFill>
                  <a:srgbClr val="005A8C"/>
                </a:solidFill>
                <a:latin typeface="Georgia" pitchFamily="18" charset="0"/>
                <a:cs typeface="Arial" pitchFamily="34" charset="0"/>
              </a:rPr>
              <a:t>Maureen Paur</a:t>
            </a:r>
          </a:p>
          <a:p>
            <a:pPr marL="576000" indent="-457200">
              <a:buClr>
                <a:schemeClr val="accent2"/>
              </a:buClr>
              <a:buSzPct val="120000"/>
            </a:pPr>
            <a:r>
              <a:rPr lang="en-US" sz="1000" dirty="0" smtClean="0">
                <a:solidFill>
                  <a:srgbClr val="005A8C"/>
                </a:solidFill>
                <a:latin typeface="Georgia" pitchFamily="18" charset="0"/>
                <a:cs typeface="Arial" pitchFamily="34" charset="0"/>
              </a:rPr>
              <a:t>Mgr, Business Analysis </a:t>
            </a:r>
          </a:p>
          <a:p>
            <a:pPr marL="576000" indent="-457200">
              <a:buClr>
                <a:schemeClr val="accent2"/>
              </a:buClr>
              <a:buSzPct val="120000"/>
            </a:pPr>
            <a:r>
              <a:rPr lang="en-US" sz="1000" dirty="0" smtClean="0">
                <a:solidFill>
                  <a:srgbClr val="005A8C"/>
                </a:solidFill>
                <a:latin typeface="Georgia" pitchFamily="18" charset="0"/>
                <a:cs typeface="Arial" pitchFamily="34" charset="0"/>
              </a:rPr>
              <a:t>St. Joseph’s Hospital Health Center</a:t>
            </a:r>
          </a:p>
          <a:p>
            <a:pPr marL="576000" indent="-457200">
              <a:buClr>
                <a:schemeClr val="accent2"/>
              </a:buClr>
              <a:buSzPct val="120000"/>
            </a:pPr>
            <a:r>
              <a:rPr lang="en-US" sz="1000" dirty="0" smtClean="0">
                <a:solidFill>
                  <a:srgbClr val="005A8C"/>
                </a:solidFill>
                <a:latin typeface="Georgia" pitchFamily="18" charset="0"/>
                <a:cs typeface="Arial" pitchFamily="34" charset="0"/>
              </a:rPr>
              <a:t>Syracuse, NY</a:t>
            </a:r>
            <a:endParaRPr kumimoji="0" lang="en-US" sz="1000" i="0" u="none" strike="noStrike" kern="1200" cap="none" spc="0" normalizeH="0" baseline="0" noProof="0" dirty="0" smtClean="0">
              <a:ln>
                <a:noFill/>
              </a:ln>
              <a:solidFill>
                <a:srgbClr val="005A8C"/>
              </a:solidFill>
              <a:uLnTx/>
              <a:uFillTx/>
              <a:latin typeface="Arial" pitchFamily="34" charset="0"/>
              <a:cs typeface="Arial" pitchFamily="34" charset="0"/>
            </a:endParaRPr>
          </a:p>
        </p:txBody>
      </p:sp>
      <p:grpSp>
        <p:nvGrpSpPr>
          <p:cNvPr id="2" name="Group 63"/>
          <p:cNvGrpSpPr/>
          <p:nvPr/>
        </p:nvGrpSpPr>
        <p:grpSpPr>
          <a:xfrm>
            <a:off x="6792190" y="5626100"/>
            <a:ext cx="1130300" cy="546100"/>
            <a:chOff x="6819900" y="3829050"/>
            <a:chExt cx="1130300" cy="546100"/>
          </a:xfrm>
        </p:grpSpPr>
        <p:sp>
          <p:nvSpPr>
            <p:cNvPr id="61" name="Rectangle 60"/>
            <p:cNvSpPr/>
            <p:nvPr/>
          </p:nvSpPr>
          <p:spPr>
            <a:xfrm>
              <a:off x="6819900" y="3829050"/>
              <a:ext cx="1130300" cy="5461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23" name="Picture 22" descr="STJosephHospHealthCtrLogo1.jpg"/>
            <p:cNvPicPr>
              <a:picLocks noChangeAspect="1"/>
            </p:cNvPicPr>
            <p:nvPr/>
          </p:nvPicPr>
          <p:blipFill>
            <a:blip r:embed="rId3" cstate="print"/>
            <a:srcRect b="30297"/>
            <a:stretch>
              <a:fillRect/>
            </a:stretch>
          </p:blipFill>
          <p:spPr>
            <a:xfrm>
              <a:off x="6905783" y="3886506"/>
              <a:ext cx="958534" cy="397200"/>
            </a:xfrm>
            <a:prstGeom prst="rect">
              <a:avLst/>
            </a:prstGeom>
            <a:ln w="3175">
              <a:noFill/>
            </a:ln>
          </p:spPr>
        </p:pic>
      </p:grpSp>
      <p:sp>
        <p:nvSpPr>
          <p:cNvPr id="53" name="Rectangle 52"/>
          <p:cNvSpPr/>
          <p:nvPr/>
        </p:nvSpPr>
        <p:spPr>
          <a:xfrm>
            <a:off x="3426690" y="1936750"/>
            <a:ext cx="1936750" cy="3975100"/>
          </a:xfrm>
          <a:prstGeom prst="rect">
            <a:avLst/>
          </a:prstGeom>
          <a:noFill/>
          <a:ln w="6350" cmpd="sng">
            <a:solidFill>
              <a:srgbClr val="4397D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grpSp>
        <p:nvGrpSpPr>
          <p:cNvPr id="3" name="Group 54"/>
          <p:cNvGrpSpPr/>
          <p:nvPr/>
        </p:nvGrpSpPr>
        <p:grpSpPr>
          <a:xfrm>
            <a:off x="3553690" y="5676900"/>
            <a:ext cx="1682750" cy="400050"/>
            <a:chOff x="5575300" y="3867150"/>
            <a:chExt cx="1682750" cy="400050"/>
          </a:xfrm>
        </p:grpSpPr>
        <p:sp>
          <p:nvSpPr>
            <p:cNvPr id="54" name="Rectangle 53"/>
            <p:cNvSpPr/>
            <p:nvPr/>
          </p:nvSpPr>
          <p:spPr>
            <a:xfrm>
              <a:off x="5575300" y="3867150"/>
              <a:ext cx="1682750" cy="400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25" name="Picture 24"/>
            <p:cNvPicPr>
              <a:picLocks noChangeAspect="1"/>
            </p:cNvPicPr>
            <p:nvPr/>
          </p:nvPicPr>
          <p:blipFill>
            <a:blip r:embed="rId4" cstate="print">
              <a:clrChange>
                <a:clrFrom>
                  <a:srgbClr val="FFFDFE"/>
                </a:clrFrom>
                <a:clrTo>
                  <a:srgbClr val="FFFDFE">
                    <a:alpha val="0"/>
                  </a:srgbClr>
                </a:clrTo>
              </a:clrChange>
              <a:extLst>
                <a:ext uri="{28A0092B-C50C-407E-A947-70E740481C1C}">
                  <a14:useLocalDpi xmlns="" xmlns:a14="http://schemas.microsoft.com/office/drawing/2010/main" val="0"/>
                </a:ext>
              </a:extLst>
            </a:blip>
            <a:stretch>
              <a:fillRect/>
            </a:stretch>
          </p:blipFill>
          <p:spPr>
            <a:xfrm>
              <a:off x="5667375" y="3945269"/>
              <a:ext cx="1498600" cy="254275"/>
            </a:xfrm>
            <a:prstGeom prst="rect">
              <a:avLst/>
            </a:prstGeom>
            <a:solidFill>
              <a:schemeClr val="bg1"/>
            </a:solidFill>
            <a:ln w="3175">
              <a:noFill/>
            </a:ln>
          </p:spPr>
        </p:pic>
      </p:grpSp>
      <p:sp>
        <p:nvSpPr>
          <p:cNvPr id="26" name="Rectangle 25"/>
          <p:cNvSpPr/>
          <p:nvPr/>
        </p:nvSpPr>
        <p:spPr>
          <a:xfrm>
            <a:off x="3519561" y="3114801"/>
            <a:ext cx="1694695" cy="646331"/>
          </a:xfrm>
          <a:prstGeom prst="rect">
            <a:avLst/>
          </a:prstGeom>
        </p:spPr>
        <p:txBody>
          <a:bodyPr wrap="none">
            <a:spAutoFit/>
          </a:bodyPr>
          <a:lstStyle/>
          <a:p>
            <a:pPr algn="ctr"/>
            <a:r>
              <a:rPr lang="en-US" sz="3600" b="1" dirty="0">
                <a:solidFill>
                  <a:srgbClr val="005A8C"/>
                </a:solidFill>
                <a:latin typeface="Georgia" panose="02040502050405020303" pitchFamily="18" charset="0"/>
                <a:cs typeface="Arial" pitchFamily="34" charset="0"/>
              </a:rPr>
              <a:t>$6.3M</a:t>
            </a:r>
          </a:p>
        </p:txBody>
      </p:sp>
      <p:sp>
        <p:nvSpPr>
          <p:cNvPr id="27" name="Rectangle 26"/>
          <p:cNvSpPr/>
          <p:nvPr/>
        </p:nvSpPr>
        <p:spPr>
          <a:xfrm>
            <a:off x="3777795" y="2073318"/>
            <a:ext cx="1178227" cy="338554"/>
          </a:xfrm>
          <a:prstGeom prst="rect">
            <a:avLst/>
          </a:prstGeom>
        </p:spPr>
        <p:txBody>
          <a:bodyPr wrap="none">
            <a:spAutoFit/>
          </a:bodyPr>
          <a:lstStyle/>
          <a:p>
            <a:pPr algn="ctr"/>
            <a:r>
              <a:rPr lang="en-US" sz="1600" b="1" dirty="0" smtClean="0">
                <a:solidFill>
                  <a:srgbClr val="005A8C"/>
                </a:solidFill>
                <a:latin typeface="Georgia" pitchFamily="18" charset="0"/>
                <a:cs typeface="Arial" pitchFamily="34" charset="0"/>
              </a:rPr>
              <a:t>Reduced:</a:t>
            </a:r>
          </a:p>
        </p:txBody>
      </p:sp>
      <p:sp>
        <p:nvSpPr>
          <p:cNvPr id="28" name="Rectangle 27"/>
          <p:cNvSpPr/>
          <p:nvPr/>
        </p:nvSpPr>
        <p:spPr>
          <a:xfrm>
            <a:off x="3525171" y="4337479"/>
            <a:ext cx="1683474" cy="646331"/>
          </a:xfrm>
          <a:prstGeom prst="rect">
            <a:avLst/>
          </a:prstGeom>
        </p:spPr>
        <p:txBody>
          <a:bodyPr wrap="none">
            <a:spAutoFit/>
          </a:bodyPr>
          <a:lstStyle/>
          <a:p>
            <a:pPr algn="ctr"/>
            <a:r>
              <a:rPr lang="en-US" sz="3600" b="1" dirty="0" smtClean="0">
                <a:solidFill>
                  <a:srgbClr val="005A8C"/>
                </a:solidFill>
                <a:latin typeface="Georgia" panose="02040502050405020303" pitchFamily="18" charset="0"/>
                <a:cs typeface="Arial" pitchFamily="34" charset="0"/>
              </a:rPr>
              <a:t>$4.5M</a:t>
            </a:r>
            <a:endParaRPr lang="en-US" sz="3600" b="1" dirty="0">
              <a:solidFill>
                <a:srgbClr val="005A8C"/>
              </a:solidFill>
              <a:latin typeface="Georgia" panose="02040502050405020303" pitchFamily="18" charset="0"/>
              <a:cs typeface="Arial" pitchFamily="34" charset="0"/>
            </a:endParaRPr>
          </a:p>
        </p:txBody>
      </p:sp>
      <p:sp>
        <p:nvSpPr>
          <p:cNvPr id="29" name="Rectangle 28"/>
          <p:cNvSpPr/>
          <p:nvPr/>
        </p:nvSpPr>
        <p:spPr>
          <a:xfrm>
            <a:off x="3751145" y="4963408"/>
            <a:ext cx="1231527" cy="584776"/>
          </a:xfrm>
          <a:prstGeom prst="rect">
            <a:avLst/>
          </a:prstGeom>
        </p:spPr>
        <p:txBody>
          <a:bodyPr wrap="none">
            <a:spAutoFit/>
          </a:bodyPr>
          <a:lstStyle/>
          <a:p>
            <a:pPr algn="ctr"/>
            <a:r>
              <a:rPr lang="en-US" sz="1600" b="1" dirty="0" smtClean="0">
                <a:solidFill>
                  <a:srgbClr val="005A8C"/>
                </a:solidFill>
                <a:latin typeface="Georgia" pitchFamily="18" charset="0"/>
                <a:cs typeface="Arial" pitchFamily="34" charset="0"/>
              </a:rPr>
              <a:t>Increased </a:t>
            </a:r>
            <a:br>
              <a:rPr lang="en-US" sz="1600" b="1" dirty="0" smtClean="0">
                <a:solidFill>
                  <a:srgbClr val="005A8C"/>
                </a:solidFill>
                <a:latin typeface="Georgia" pitchFamily="18" charset="0"/>
                <a:cs typeface="Arial" pitchFamily="34" charset="0"/>
              </a:rPr>
            </a:br>
            <a:r>
              <a:rPr lang="en-US" sz="1600" b="1" dirty="0" smtClean="0">
                <a:solidFill>
                  <a:srgbClr val="005A8C"/>
                </a:solidFill>
                <a:latin typeface="Georgia" pitchFamily="18" charset="0"/>
                <a:cs typeface="Arial" pitchFamily="34" charset="0"/>
              </a:rPr>
              <a:t>Margin</a:t>
            </a:r>
            <a:endParaRPr lang="en-US" sz="1600" b="1" dirty="0">
              <a:solidFill>
                <a:srgbClr val="005A8C"/>
              </a:solidFill>
              <a:latin typeface="Georgia" pitchFamily="18" charset="0"/>
            </a:endParaRPr>
          </a:p>
        </p:txBody>
      </p:sp>
      <p:cxnSp>
        <p:nvCxnSpPr>
          <p:cNvPr id="30" name="Straight Connector 29"/>
          <p:cNvCxnSpPr/>
          <p:nvPr/>
        </p:nvCxnSpPr>
        <p:spPr>
          <a:xfrm>
            <a:off x="3514752" y="4273658"/>
            <a:ext cx="17043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 name="Group 51"/>
          <p:cNvGrpSpPr/>
          <p:nvPr/>
        </p:nvGrpSpPr>
        <p:grpSpPr>
          <a:xfrm>
            <a:off x="917291" y="5626100"/>
            <a:ext cx="1352550" cy="495300"/>
            <a:chOff x="850900" y="5626100"/>
            <a:chExt cx="1352550" cy="495300"/>
          </a:xfrm>
        </p:grpSpPr>
        <p:sp>
          <p:nvSpPr>
            <p:cNvPr id="51" name="Rectangle 50"/>
            <p:cNvSpPr/>
            <p:nvPr/>
          </p:nvSpPr>
          <p:spPr>
            <a:xfrm>
              <a:off x="850900" y="5626100"/>
              <a:ext cx="13525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33" name="Picture 32" descr="Vancouver CoastalHealth.jpg"/>
            <p:cNvPicPr>
              <a:picLocks noChangeAspect="1"/>
            </p:cNvPicPr>
            <p:nvPr/>
          </p:nvPicPr>
          <p:blipFill rotWithShape="1">
            <a:blip r:embed="rId5" cstate="print">
              <a:clrChange>
                <a:clrFrom>
                  <a:srgbClr val="FFFFFF"/>
                </a:clrFrom>
                <a:clrTo>
                  <a:srgbClr val="FFFFFF">
                    <a:alpha val="0"/>
                  </a:srgbClr>
                </a:clrTo>
              </a:clrChange>
            </a:blip>
            <a:srcRect l="1926" t="6604" r="2507" b="3635"/>
            <a:stretch/>
          </p:blipFill>
          <p:spPr>
            <a:xfrm>
              <a:off x="1047184" y="5685518"/>
              <a:ext cx="959983" cy="376464"/>
            </a:xfrm>
            <a:prstGeom prst="rect">
              <a:avLst/>
            </a:prstGeom>
            <a:solidFill>
              <a:schemeClr val="bg1"/>
            </a:solidFill>
            <a:ln w="3175">
              <a:noFill/>
            </a:ln>
          </p:spPr>
        </p:pic>
      </p:grpSp>
      <p:cxnSp>
        <p:nvCxnSpPr>
          <p:cNvPr id="34" name="Straight Connector 33"/>
          <p:cNvCxnSpPr/>
          <p:nvPr/>
        </p:nvCxnSpPr>
        <p:spPr>
          <a:xfrm>
            <a:off x="716784" y="2959208"/>
            <a:ext cx="17043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6784" y="4273658"/>
            <a:ext cx="17043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962040" y="3730668"/>
            <a:ext cx="809737" cy="338554"/>
          </a:xfrm>
          <a:prstGeom prst="rect">
            <a:avLst/>
          </a:prstGeom>
        </p:spPr>
        <p:txBody>
          <a:bodyPr wrap="none">
            <a:spAutoFit/>
          </a:bodyPr>
          <a:lstStyle/>
          <a:p>
            <a:pPr algn="ctr"/>
            <a:r>
              <a:rPr lang="en-US" sz="1600" b="1" dirty="0" smtClean="0">
                <a:solidFill>
                  <a:srgbClr val="005A8C"/>
                </a:solidFill>
                <a:latin typeface="Georgia" pitchFamily="18" charset="0"/>
                <a:cs typeface="Arial" pitchFamily="34" charset="0"/>
              </a:rPr>
              <a:t>Saved</a:t>
            </a:r>
            <a:endParaRPr lang="en-US" sz="1600" b="1" dirty="0">
              <a:solidFill>
                <a:srgbClr val="005A8C"/>
              </a:solidFill>
              <a:latin typeface="Georgia" pitchFamily="18" charset="0"/>
            </a:endParaRPr>
          </a:p>
        </p:txBody>
      </p:sp>
      <p:sp>
        <p:nvSpPr>
          <p:cNvPr id="68" name="Rectangle 67"/>
          <p:cNvSpPr/>
          <p:nvPr/>
        </p:nvSpPr>
        <p:spPr>
          <a:xfrm>
            <a:off x="3467063" y="2301918"/>
            <a:ext cx="1799691" cy="584776"/>
          </a:xfrm>
          <a:prstGeom prst="rect">
            <a:avLst/>
          </a:prstGeom>
        </p:spPr>
        <p:txBody>
          <a:bodyPr wrap="none">
            <a:spAutoFit/>
          </a:bodyPr>
          <a:lstStyle/>
          <a:p>
            <a:pPr algn="ctr"/>
            <a:r>
              <a:rPr lang="en-US" sz="3200" b="1" dirty="0" smtClean="0">
                <a:solidFill>
                  <a:srgbClr val="005A8C"/>
                </a:solidFill>
                <a:latin typeface="Georgia" pitchFamily="18" charset="0"/>
                <a:cs typeface="Arial" pitchFamily="34" charset="0"/>
              </a:rPr>
              <a:t>LOS </a:t>
            </a:r>
            <a:r>
              <a:rPr lang="en-US" sz="3200" b="1" dirty="0">
                <a:solidFill>
                  <a:srgbClr val="005A8C"/>
                </a:solidFill>
                <a:latin typeface="Georgia" pitchFamily="18" charset="0"/>
                <a:cs typeface="Arial" pitchFamily="34" charset="0"/>
              </a:rPr>
              <a:t>6</a:t>
            </a:r>
            <a:r>
              <a:rPr lang="en-US" sz="3200" b="1" dirty="0" smtClean="0">
                <a:solidFill>
                  <a:srgbClr val="005A8C"/>
                </a:solidFill>
                <a:latin typeface="Georgia" pitchFamily="18" charset="0"/>
                <a:cs typeface="Arial" pitchFamily="34" charset="0"/>
              </a:rPr>
              <a:t>%</a:t>
            </a:r>
          </a:p>
        </p:txBody>
      </p:sp>
      <p:cxnSp>
        <p:nvCxnSpPr>
          <p:cNvPr id="69" name="Straight Connector 68"/>
          <p:cNvCxnSpPr/>
          <p:nvPr/>
        </p:nvCxnSpPr>
        <p:spPr>
          <a:xfrm>
            <a:off x="3514752" y="2959208"/>
            <a:ext cx="17043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8" name="Picture 37" descr="chart-up.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200050" y="720000"/>
            <a:ext cx="720000" cy="720000"/>
          </a:xfrm>
          <a:prstGeom prst="rect">
            <a:avLst/>
          </a:prstGeom>
        </p:spPr>
      </p:pic>
      <p:sp>
        <p:nvSpPr>
          <p:cNvPr id="39"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40"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5</a:t>
            </a:fld>
            <a:endParaRPr dirty="0">
              <a:solidFill>
                <a:srgbClr val="005A8C"/>
              </a:solidFill>
            </a:endParaRPr>
          </a:p>
        </p:txBody>
      </p:sp>
      <p:sp>
        <p:nvSpPr>
          <p:cNvPr id="41" name="Rectangle 40"/>
          <p:cNvSpPr/>
          <p:nvPr/>
        </p:nvSpPr>
        <p:spPr>
          <a:xfrm>
            <a:off x="74142" y="1692876"/>
            <a:ext cx="8995719" cy="46090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42" name="Rectangle 41"/>
          <p:cNvSpPr/>
          <p:nvPr/>
        </p:nvSpPr>
        <p:spPr>
          <a:xfrm>
            <a:off x="585789" y="1485899"/>
            <a:ext cx="7958138" cy="5114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91440" bIns="274320" numCol="2" spcCol="182880" rtlCol="0" anchor="ctr" anchorCtr="0"/>
          <a:lstStyle/>
          <a:p>
            <a:pPr marL="274320" indent="-274320">
              <a:spcBef>
                <a:spcPts val="200"/>
              </a:spcBef>
              <a:spcAft>
                <a:spcPts val="200"/>
              </a:spcAft>
            </a:pPr>
            <a:r>
              <a:rPr lang="en-US" dirty="0" smtClean="0">
                <a:solidFill>
                  <a:schemeClr val="accent2">
                    <a:lumMod val="75000"/>
                  </a:schemeClr>
                </a:solidFill>
                <a:latin typeface="Georgia" pitchFamily="18" charset="0"/>
              </a:rPr>
              <a:t>Hospital</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Performance Analytics™</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Performance Analytics Explorer™</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Performance Visibility™</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InterQual</a:t>
            </a:r>
            <a:r>
              <a:rPr lang="en-US" baseline="30000" dirty="0" smtClean="0">
                <a:solidFill>
                  <a:srgbClr val="FFFFFF"/>
                </a:solidFill>
                <a:effectLst>
                  <a:outerShdw blurRad="38100" dist="38100" dir="2700000" algn="tl">
                    <a:srgbClr val="000000">
                      <a:alpha val="43137"/>
                    </a:srgbClr>
                  </a:outerShdw>
                </a:effectLst>
                <a:latin typeface="Georgia" pitchFamily="18" charset="0"/>
              </a:rPr>
              <a:t>®</a:t>
            </a:r>
            <a:endParaRPr lang="en-US" dirty="0" smtClean="0">
              <a:solidFill>
                <a:srgbClr val="FFFFFF"/>
              </a:solidFill>
              <a:effectLst>
                <a:outerShdw blurRad="38100" dist="38100" dir="2700000" algn="tl">
                  <a:srgbClr val="000000">
                    <a:alpha val="43137"/>
                  </a:srgbClr>
                </a:outerShdw>
              </a:effectLst>
              <a:latin typeface="Georgia" pitchFamily="18" charset="0"/>
            </a:endParaRP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Quality Monitor™</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Capacity Planner™</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ANSOS One-Staff™ Workforce Management</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RelayAnalytics™</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Analytics adoption services </a:t>
            </a:r>
            <a:endParaRPr lang="en-US" dirty="0" smtClean="0">
              <a:solidFill>
                <a:schemeClr val="accent2">
                  <a:lumMod val="75000"/>
                </a:schemeClr>
              </a:solidFill>
              <a:latin typeface="Georgia" pitchFamily="18" charset="0"/>
            </a:endParaRPr>
          </a:p>
          <a:p>
            <a:pPr marL="274320" indent="-274320">
              <a:spcBef>
                <a:spcPts val="200"/>
              </a:spcBef>
              <a:spcAft>
                <a:spcPts val="200"/>
              </a:spcAft>
            </a:pPr>
            <a:r>
              <a:rPr lang="en-US" dirty="0" smtClean="0">
                <a:solidFill>
                  <a:schemeClr val="accent2">
                    <a:lumMod val="75000"/>
                  </a:schemeClr>
                </a:solidFill>
                <a:latin typeface="Georgia" pitchFamily="18" charset="0"/>
              </a:rPr>
              <a:t>Physician Practice</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Practice Focus™</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RelayAnalytics™</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Analytics adoption services </a:t>
            </a:r>
            <a:br>
              <a:rPr lang="en-US" dirty="0" smtClean="0">
                <a:solidFill>
                  <a:srgbClr val="FFFFFF"/>
                </a:solidFill>
                <a:effectLst>
                  <a:outerShdw blurRad="38100" dist="38100" dir="2700000" algn="tl">
                    <a:srgbClr val="000000">
                      <a:alpha val="43137"/>
                    </a:srgbClr>
                  </a:outerShdw>
                </a:effectLst>
                <a:latin typeface="Georgia" pitchFamily="18" charset="0"/>
              </a:rPr>
            </a:br>
            <a:endParaRPr lang="en-US" dirty="0" smtClean="0">
              <a:solidFill>
                <a:srgbClr val="FFFFFF"/>
              </a:solidFill>
              <a:effectLst>
                <a:outerShdw blurRad="38100" dist="38100" dir="2700000" algn="tl">
                  <a:srgbClr val="000000">
                    <a:alpha val="43137"/>
                  </a:srgbClr>
                </a:outerShdw>
              </a:effectLst>
              <a:latin typeface="Georgia" pitchFamily="18" charset="0"/>
            </a:endParaRPr>
          </a:p>
          <a:p>
            <a:pPr marL="274320" indent="-274320">
              <a:spcBef>
                <a:spcPts val="200"/>
              </a:spcBef>
              <a:spcAft>
                <a:spcPts val="200"/>
              </a:spcAft>
            </a:pPr>
            <a:r>
              <a:rPr lang="en-US" dirty="0" smtClean="0">
                <a:solidFill>
                  <a:schemeClr val="accent2">
                    <a:lumMod val="75000"/>
                  </a:schemeClr>
                </a:solidFill>
                <a:latin typeface="Georgia" pitchFamily="18" charset="0"/>
              </a:rPr>
              <a:t>Health Plan</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InterQual</a:t>
            </a:r>
            <a:r>
              <a:rPr lang="en-US" baseline="30000" dirty="0" smtClean="0">
                <a:solidFill>
                  <a:srgbClr val="FFFFFF"/>
                </a:solidFill>
                <a:effectLst>
                  <a:outerShdw blurRad="38100" dist="38100" dir="2700000" algn="tl">
                    <a:srgbClr val="000000">
                      <a:alpha val="43137"/>
                    </a:srgbClr>
                  </a:outerShdw>
                </a:effectLst>
                <a:latin typeface="Georgia" pitchFamily="18" charset="0"/>
              </a:rPr>
              <a:t> ®</a:t>
            </a:r>
            <a:r>
              <a:rPr lang="en-US" dirty="0" smtClean="0">
                <a:solidFill>
                  <a:srgbClr val="FFFFFF"/>
                </a:solidFill>
                <a:effectLst>
                  <a:outerShdw blurRad="38100" dist="38100" dir="2700000" algn="tl">
                    <a:srgbClr val="000000">
                      <a:alpha val="43137"/>
                    </a:srgbClr>
                  </a:outerShdw>
                </a:effectLst>
                <a:latin typeface="Georgia" pitchFamily="18" charset="0"/>
              </a:rPr>
              <a:t> &amp; CareEnhance</a:t>
            </a:r>
            <a:r>
              <a:rPr lang="en-US" baseline="30000" dirty="0" smtClean="0">
                <a:solidFill>
                  <a:srgbClr val="FFFFFF"/>
                </a:solidFill>
                <a:effectLst>
                  <a:outerShdw blurRad="38100" dist="38100" dir="2700000" algn="tl">
                    <a:srgbClr val="000000">
                      <a:alpha val="43137"/>
                    </a:srgbClr>
                  </a:outerShdw>
                </a:effectLst>
                <a:latin typeface="Georgia" pitchFamily="18" charset="0"/>
              </a:rPr>
              <a:t> ®</a:t>
            </a:r>
            <a:r>
              <a:rPr lang="en-US" dirty="0" smtClean="0">
                <a:solidFill>
                  <a:srgbClr val="FFFFFF"/>
                </a:solidFill>
                <a:effectLst>
                  <a:outerShdw blurRad="38100" dist="38100" dir="2700000" algn="tl">
                    <a:srgbClr val="000000">
                      <a:alpha val="43137"/>
                    </a:srgbClr>
                  </a:outerShdw>
                </a:effectLst>
                <a:latin typeface="Georgia" pitchFamily="18" charset="0"/>
              </a:rPr>
              <a:t> Review Manager</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Clear Coverage™  &amp; Clear Orders™ </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Reimbursement Manager™</a:t>
            </a:r>
          </a:p>
          <a:p>
            <a:pPr marL="274320" indent="-274320">
              <a:spcBef>
                <a:spcPts val="200"/>
              </a:spcBef>
              <a:spcAft>
                <a:spcPts val="20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Georgia" pitchFamily="18" charset="0"/>
              </a:rPr>
              <a:t>McKesson Episode Management™</a:t>
            </a:r>
          </a:p>
        </p:txBody>
      </p:sp>
    </p:spTree>
    <p:extLst>
      <p:ext uri="{BB962C8B-B14F-4D97-AF65-F5344CB8AC3E}">
        <p14:creationId xmlns="" xmlns:p14="http://schemas.microsoft.com/office/powerpoint/2010/main" val="1357200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03013" y="1355914"/>
            <a:ext cx="4332275" cy="1046440"/>
          </a:xfrm>
          <a:prstGeom prst="rect">
            <a:avLst/>
          </a:prstGeom>
          <a:noFill/>
        </p:spPr>
        <p:txBody>
          <a:bodyPr vert="horz" wrap="none" lIns="45720" tIns="45720" rIns="45720" bIns="45720" rtlCol="0" anchor="ctr" anchorCtr="0">
            <a:spAutoFit/>
          </a:bodyPr>
          <a:lstStyle/>
          <a:p>
            <a:pPr marR="0" algn="ctr" defTabSz="914400" rtl="0" eaLnBrk="1" fontAlgn="auto" latinLnBrk="0" hangingPunct="1">
              <a:spcBef>
                <a:spcPts val="0"/>
              </a:spcBef>
              <a:buClr>
                <a:schemeClr val="accent2"/>
              </a:buClr>
              <a:buSzPct val="120000"/>
              <a:tabLst/>
            </a:pPr>
            <a:r>
              <a:rPr kumimoji="0" lang="en-US" sz="3200" b="1" i="0" u="none" strike="noStrike" kern="1200" cap="none" spc="0" normalizeH="0" baseline="0" noProof="0" dirty="0" smtClean="0">
                <a:ln>
                  <a:noFill/>
                </a:ln>
                <a:solidFill>
                  <a:schemeClr val="accent4">
                    <a:lumMod val="75000"/>
                  </a:schemeClr>
                </a:solidFill>
                <a:effectLst/>
                <a:uLnTx/>
                <a:uFillTx/>
                <a:latin typeface="Georgia" pitchFamily="18" charset="0"/>
                <a:cs typeface="Arial" pitchFamily="34" charset="0"/>
              </a:rPr>
              <a:t>Better Health 2020</a:t>
            </a:r>
            <a:r>
              <a:rPr kumimoji="0" lang="en-US" sz="1400" i="0" u="none" strike="noStrike" kern="1200" cap="none" spc="0" normalizeH="0" baseline="80000" noProof="0" dirty="0" smtClean="0">
                <a:ln>
                  <a:noFill/>
                </a:ln>
                <a:solidFill>
                  <a:schemeClr val="accent4">
                    <a:lumMod val="75000"/>
                  </a:schemeClr>
                </a:solidFill>
                <a:effectLst/>
                <a:uLnTx/>
                <a:uFillTx/>
                <a:latin typeface="Georgia" pitchFamily="18" charset="0"/>
                <a:cs typeface="Arial" pitchFamily="34" charset="0"/>
              </a:rPr>
              <a:t>TM</a:t>
            </a:r>
            <a:endParaRPr kumimoji="0" lang="en-US" sz="2000" i="0" u="none" strike="noStrike" kern="1200" cap="none" spc="0" normalizeH="0" baseline="80000" noProof="0" dirty="0" smtClean="0">
              <a:ln>
                <a:noFill/>
              </a:ln>
              <a:solidFill>
                <a:schemeClr val="accent4">
                  <a:lumMod val="75000"/>
                </a:schemeClr>
              </a:solidFill>
              <a:effectLst/>
              <a:uLnTx/>
              <a:uFillTx/>
              <a:latin typeface="Georgia" pitchFamily="18" charset="0"/>
              <a:cs typeface="Arial" pitchFamily="34" charset="0"/>
            </a:endParaRPr>
          </a:p>
          <a:p>
            <a:pPr marR="0" algn="ctr" defTabSz="914400" rtl="0" eaLnBrk="1" fontAlgn="auto" latinLnBrk="0" hangingPunct="1">
              <a:spcBef>
                <a:spcPts val="0"/>
              </a:spcBef>
              <a:buClr>
                <a:schemeClr val="accent2"/>
              </a:buClr>
              <a:buSzPct val="120000"/>
              <a:tabLst/>
            </a:pPr>
            <a:r>
              <a:rPr lang="en-US" sz="3000" b="1" i="1" dirty="0" smtClean="0">
                <a:solidFill>
                  <a:schemeClr val="accent4">
                    <a:lumMod val="75000"/>
                  </a:schemeClr>
                </a:solidFill>
                <a:latin typeface="Georgia" pitchFamily="18" charset="0"/>
                <a:cs typeface="Arial" pitchFamily="34" charset="0"/>
              </a:rPr>
              <a:t>Jobs to be Done</a:t>
            </a:r>
          </a:p>
        </p:txBody>
      </p:sp>
      <p:grpSp>
        <p:nvGrpSpPr>
          <p:cNvPr id="2" name="Group 1"/>
          <p:cNvGrpSpPr/>
          <p:nvPr/>
        </p:nvGrpSpPr>
        <p:grpSpPr>
          <a:xfrm>
            <a:off x="208442" y="2777264"/>
            <a:ext cx="2012162" cy="3500645"/>
            <a:chOff x="208442" y="2830426"/>
            <a:chExt cx="2012162" cy="3500645"/>
          </a:xfrm>
        </p:grpSpPr>
        <p:sp>
          <p:nvSpPr>
            <p:cNvPr id="20" name="Rectangle 19"/>
            <p:cNvSpPr/>
            <p:nvPr/>
          </p:nvSpPr>
          <p:spPr>
            <a:xfrm>
              <a:off x="208442" y="2895994"/>
              <a:ext cx="2009965" cy="3435077"/>
            </a:xfrm>
            <a:prstGeom prst="rect">
              <a:avLst/>
            </a:prstGeom>
            <a:ln>
              <a:noFill/>
            </a:ln>
          </p:spPr>
          <p:txBody>
            <a:bodyPr vert="horz" lIns="91440" tIns="91440" rIns="91440" bIns="45720" rtlCol="0">
              <a:normAutofit/>
            </a:bodyPr>
            <a:lstStyle/>
            <a:p>
              <a:pPr>
                <a:spcBef>
                  <a:spcPts val="600"/>
                </a:spcBef>
                <a:spcAft>
                  <a:spcPts val="600"/>
                </a:spcAft>
                <a:buSzPct val="120000"/>
              </a:pPr>
              <a:r>
                <a:rPr lang="en-US" b="1" dirty="0">
                  <a:solidFill>
                    <a:schemeClr val="tx2"/>
                  </a:solidFill>
                  <a:latin typeface="Arial" pitchFamily="34" charset="0"/>
                  <a:cs typeface="Arial" pitchFamily="34" charset="0"/>
                </a:rPr>
                <a:t>Manage </a:t>
              </a:r>
              <a:r>
                <a:rPr lang="en-US" b="1" dirty="0" smtClean="0">
                  <a:solidFill>
                    <a:schemeClr val="tx2"/>
                  </a:solidFill>
                  <a:latin typeface="Arial" pitchFamily="34" charset="0"/>
                  <a:cs typeface="Arial" pitchFamily="34" charset="0"/>
                </a:rPr>
                <a:t>Core</a:t>
              </a:r>
              <a:br>
                <a:rPr lang="en-US" b="1" dirty="0" smtClean="0">
                  <a:solidFill>
                    <a:schemeClr val="tx2"/>
                  </a:solidFill>
                  <a:latin typeface="Arial" pitchFamily="34" charset="0"/>
                  <a:cs typeface="Arial" pitchFamily="34" charset="0"/>
                </a:rPr>
              </a:br>
              <a:r>
                <a:rPr lang="en-US" b="1" dirty="0" smtClean="0">
                  <a:solidFill>
                    <a:schemeClr val="tx2"/>
                  </a:solidFill>
                  <a:latin typeface="Arial" pitchFamily="34" charset="0"/>
                  <a:cs typeface="Arial" pitchFamily="34" charset="0"/>
                </a:rPr>
                <a:t>Operations </a:t>
              </a:r>
            </a:p>
            <a:p>
              <a:pPr>
                <a:spcBef>
                  <a:spcPts val="600"/>
                </a:spcBef>
                <a:spcAft>
                  <a:spcPts val="600"/>
                </a:spcAft>
                <a:buSzPct val="120000"/>
              </a:pPr>
              <a:r>
                <a:rPr lang="en-US" sz="1200" dirty="0" smtClean="0">
                  <a:solidFill>
                    <a:schemeClr val="tx2"/>
                  </a:solidFill>
                  <a:latin typeface="Georgia"/>
                  <a:cs typeface="Georgia"/>
                </a:rPr>
                <a:t>Efficiently </a:t>
              </a:r>
              <a:r>
                <a:rPr lang="en-US" sz="1200" dirty="0">
                  <a:solidFill>
                    <a:schemeClr val="tx2"/>
                  </a:solidFill>
                  <a:latin typeface="Georgia"/>
                  <a:cs typeface="Georgia"/>
                </a:rPr>
                <a:t>and effectively manage core operations for your:</a:t>
              </a:r>
            </a:p>
            <a:p>
              <a:pPr marL="324000" lvl="1" indent="-216000">
                <a:spcBef>
                  <a:spcPts val="600"/>
                </a:spcBef>
                <a:spcAft>
                  <a:spcPts val="600"/>
                </a:spcAft>
                <a:buSzPct val="120000"/>
                <a:buFont typeface="Arial" panose="020B0604020202020204" pitchFamily="34" charset="0"/>
                <a:buChar char="–"/>
              </a:pPr>
              <a:r>
                <a:rPr lang="en-US" sz="1200" dirty="0">
                  <a:solidFill>
                    <a:schemeClr val="tx2"/>
                  </a:solidFill>
                  <a:latin typeface="Georgia"/>
                  <a:cs typeface="Georgia"/>
                </a:rPr>
                <a:t>Hospital</a:t>
              </a:r>
            </a:p>
            <a:p>
              <a:pPr marL="324000" lvl="1" indent="-216000">
                <a:spcBef>
                  <a:spcPts val="600"/>
                </a:spcBef>
                <a:spcAft>
                  <a:spcPts val="600"/>
                </a:spcAft>
                <a:buSzPct val="120000"/>
                <a:buFont typeface="Arial" panose="020B0604020202020204" pitchFamily="34" charset="0"/>
                <a:buChar char="–"/>
              </a:pPr>
              <a:r>
                <a:rPr lang="en-US" sz="1200" dirty="0" smtClean="0">
                  <a:solidFill>
                    <a:schemeClr val="tx2"/>
                  </a:solidFill>
                  <a:latin typeface="Georgia"/>
                  <a:cs typeface="Georgia"/>
                </a:rPr>
                <a:t>Physician Network</a:t>
              </a:r>
              <a:endParaRPr lang="en-US" sz="1200" dirty="0">
                <a:solidFill>
                  <a:schemeClr val="tx2"/>
                </a:solidFill>
                <a:latin typeface="Georgia"/>
                <a:cs typeface="Georgia"/>
              </a:endParaRPr>
            </a:p>
            <a:p>
              <a:pPr marL="324000" lvl="1" indent="-216000">
                <a:spcBef>
                  <a:spcPts val="600"/>
                </a:spcBef>
                <a:spcAft>
                  <a:spcPts val="600"/>
                </a:spcAft>
                <a:buSzPct val="120000"/>
                <a:buFont typeface="Arial" panose="020B0604020202020204" pitchFamily="34" charset="0"/>
                <a:buChar char="–"/>
              </a:pPr>
              <a:r>
                <a:rPr lang="en-US" sz="1200" dirty="0">
                  <a:solidFill>
                    <a:schemeClr val="tx2"/>
                  </a:solidFill>
                  <a:latin typeface="Georgia"/>
                  <a:cs typeface="Georgia"/>
                </a:rPr>
                <a:t>Health Plan</a:t>
              </a:r>
            </a:p>
          </p:txBody>
        </p:sp>
        <p:cxnSp>
          <p:nvCxnSpPr>
            <p:cNvPr id="4" name="Straight Connector 3"/>
            <p:cNvCxnSpPr/>
            <p:nvPr/>
          </p:nvCxnSpPr>
          <p:spPr>
            <a:xfrm>
              <a:off x="208924" y="2830426"/>
              <a:ext cx="201168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13"/>
          <p:cNvGrpSpPr/>
          <p:nvPr/>
        </p:nvGrpSpPr>
        <p:grpSpPr>
          <a:xfrm>
            <a:off x="2397746" y="2777264"/>
            <a:ext cx="2103120" cy="3365550"/>
            <a:chOff x="2404704" y="2819793"/>
            <a:chExt cx="2103120" cy="3365550"/>
          </a:xfrm>
        </p:grpSpPr>
        <p:sp>
          <p:nvSpPr>
            <p:cNvPr id="13" name="Rectangle 13"/>
            <p:cNvSpPr>
              <a:spLocks/>
            </p:cNvSpPr>
            <p:nvPr/>
          </p:nvSpPr>
          <p:spPr bwMode="auto">
            <a:xfrm>
              <a:off x="2410609" y="2906626"/>
              <a:ext cx="2091491" cy="3278717"/>
            </a:xfrm>
            <a:prstGeom prst="rect">
              <a:avLst/>
            </a:prstGeom>
            <a:ln>
              <a:noFill/>
            </a:ln>
            <a:extLst/>
          </p:spPr>
          <p:txBody>
            <a:bodyPr vert="horz" lIns="91440" tIns="91440" rIns="91440" bIns="45720" rtlCol="0">
              <a:normAutofit/>
            </a:bodyPr>
            <a:lstStyle/>
            <a:p>
              <a:pPr>
                <a:spcBef>
                  <a:spcPts val="600"/>
                </a:spcBef>
                <a:spcAft>
                  <a:spcPts val="600"/>
                </a:spcAft>
                <a:buClr>
                  <a:schemeClr val="accent4"/>
                </a:buClr>
                <a:buSzPct val="120000"/>
              </a:pPr>
              <a:r>
                <a:rPr lang="en-US" b="1" dirty="0">
                  <a:solidFill>
                    <a:schemeClr val="accent4"/>
                  </a:solidFill>
                  <a:latin typeface="Arial" pitchFamily="34" charset="0"/>
                  <a:cs typeface="Arial" pitchFamily="34" charset="0"/>
                </a:rPr>
                <a:t>Optimize </a:t>
              </a:r>
              <a:r>
                <a:rPr lang="en-US" b="1" dirty="0" smtClean="0">
                  <a:solidFill>
                    <a:schemeClr val="accent4"/>
                  </a:solidFill>
                  <a:latin typeface="Arial" pitchFamily="34" charset="0"/>
                  <a:cs typeface="Arial" pitchFamily="34" charset="0"/>
                </a:rPr>
                <a:t>Performance </a:t>
              </a:r>
              <a:br>
                <a:rPr lang="en-US" b="1" dirty="0" smtClean="0">
                  <a:solidFill>
                    <a:schemeClr val="accent4"/>
                  </a:solidFill>
                  <a:latin typeface="Arial" pitchFamily="34" charset="0"/>
                  <a:cs typeface="Arial" pitchFamily="34" charset="0"/>
                </a:rPr>
              </a:br>
              <a:r>
                <a:rPr lang="en-US" b="1" dirty="0" smtClean="0">
                  <a:solidFill>
                    <a:schemeClr val="accent4"/>
                  </a:solidFill>
                  <a:latin typeface="Arial" pitchFamily="34" charset="0"/>
                  <a:cs typeface="Arial" pitchFamily="34" charset="0"/>
                </a:rPr>
                <a:t>&amp; Quality</a:t>
              </a:r>
            </a:p>
            <a:p>
              <a:pPr marL="108000" indent="-108000">
                <a:spcBef>
                  <a:spcPts val="600"/>
                </a:spcBef>
                <a:spcAft>
                  <a:spcPts val="600"/>
                </a:spcAft>
                <a:buClr>
                  <a:schemeClr val="accent4"/>
                </a:buClr>
                <a:buSzPct val="120000"/>
                <a:buFont typeface="Arial" pitchFamily="34" charset="0"/>
                <a:buChar char="•"/>
              </a:pPr>
              <a:r>
                <a:rPr lang="en-US" sz="1200" dirty="0" smtClean="0">
                  <a:solidFill>
                    <a:schemeClr val="accent4"/>
                  </a:solidFill>
                  <a:latin typeface="Georgia"/>
                  <a:cs typeface="Georgia"/>
                </a:rPr>
                <a:t>Make </a:t>
              </a:r>
              <a:r>
                <a:rPr lang="en-US" sz="1200" dirty="0">
                  <a:solidFill>
                    <a:schemeClr val="accent4"/>
                  </a:solidFill>
                  <a:latin typeface="Georgia"/>
                  <a:cs typeface="Georgia"/>
                </a:rPr>
                <a:t>decisions based on actionable intelligence</a:t>
              </a:r>
            </a:p>
            <a:p>
              <a:pPr marL="108000" indent="-108000">
                <a:spcBef>
                  <a:spcPts val="600"/>
                </a:spcBef>
                <a:spcAft>
                  <a:spcPts val="600"/>
                </a:spcAft>
                <a:buClr>
                  <a:schemeClr val="accent4"/>
                </a:buClr>
                <a:buSzPct val="120000"/>
                <a:buFont typeface="Arial" pitchFamily="34" charset="0"/>
                <a:buChar char="•"/>
              </a:pPr>
              <a:r>
                <a:rPr lang="en-US" sz="1200" dirty="0">
                  <a:solidFill>
                    <a:schemeClr val="accent4"/>
                  </a:solidFill>
                  <a:latin typeface="Georgia"/>
                  <a:cs typeface="Georgia"/>
                </a:rPr>
                <a:t>Optimize resource and system-wide efficiency </a:t>
              </a:r>
              <a:r>
                <a:rPr lang="en-US" sz="1200" dirty="0" smtClean="0">
                  <a:solidFill>
                    <a:schemeClr val="accent4"/>
                  </a:solidFill>
                  <a:latin typeface="Georgia"/>
                  <a:cs typeface="Georgia"/>
                </a:rPr>
                <a:t/>
              </a:r>
              <a:br>
                <a:rPr lang="en-US" sz="1200" dirty="0" smtClean="0">
                  <a:solidFill>
                    <a:schemeClr val="accent4"/>
                  </a:solidFill>
                  <a:latin typeface="Georgia"/>
                  <a:cs typeface="Georgia"/>
                </a:rPr>
              </a:br>
              <a:r>
                <a:rPr lang="en-US" sz="1200" dirty="0" smtClean="0">
                  <a:solidFill>
                    <a:schemeClr val="accent4"/>
                  </a:solidFill>
                  <a:latin typeface="Georgia"/>
                  <a:cs typeface="Georgia"/>
                </a:rPr>
                <a:t>for </a:t>
              </a:r>
              <a:r>
                <a:rPr lang="en-US" sz="1200" dirty="0">
                  <a:solidFill>
                    <a:schemeClr val="accent4"/>
                  </a:solidFill>
                  <a:latin typeface="Georgia"/>
                  <a:cs typeface="Georgia"/>
                </a:rPr>
                <a:t>better performance and quality</a:t>
              </a:r>
            </a:p>
            <a:p>
              <a:pPr marL="108000" indent="-108000">
                <a:spcBef>
                  <a:spcPts val="600"/>
                </a:spcBef>
                <a:spcAft>
                  <a:spcPts val="600"/>
                </a:spcAft>
                <a:buClr>
                  <a:schemeClr val="accent4"/>
                </a:buClr>
                <a:buSzPct val="120000"/>
                <a:buFont typeface="Arial" pitchFamily="34" charset="0"/>
                <a:buChar char="•"/>
              </a:pPr>
              <a:r>
                <a:rPr lang="en-US" sz="1200" dirty="0">
                  <a:solidFill>
                    <a:schemeClr val="accent4"/>
                  </a:solidFill>
                  <a:latin typeface="Georgia"/>
                  <a:cs typeface="Georgia"/>
                </a:rPr>
                <a:t>Protect and grow profitable service lines</a:t>
              </a:r>
            </a:p>
          </p:txBody>
        </p:sp>
        <p:cxnSp>
          <p:nvCxnSpPr>
            <p:cNvPr id="38" name="Straight Connector 37"/>
            <p:cNvCxnSpPr/>
            <p:nvPr/>
          </p:nvCxnSpPr>
          <p:spPr>
            <a:xfrm>
              <a:off x="2404704" y="2819793"/>
              <a:ext cx="2103120"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10"/>
          <p:cNvGrpSpPr/>
          <p:nvPr/>
        </p:nvGrpSpPr>
        <p:grpSpPr>
          <a:xfrm>
            <a:off x="4633587" y="2777264"/>
            <a:ext cx="2112446" cy="3511277"/>
            <a:chOff x="4677821" y="2734733"/>
            <a:chExt cx="2112446" cy="3511277"/>
          </a:xfrm>
        </p:grpSpPr>
        <p:sp>
          <p:nvSpPr>
            <p:cNvPr id="22" name="Rectangle 21"/>
            <p:cNvSpPr/>
            <p:nvPr/>
          </p:nvSpPr>
          <p:spPr>
            <a:xfrm>
              <a:off x="4677821" y="2810933"/>
              <a:ext cx="2112446" cy="3435077"/>
            </a:xfrm>
            <a:prstGeom prst="rect">
              <a:avLst/>
            </a:prstGeom>
            <a:ln>
              <a:noFill/>
            </a:ln>
          </p:spPr>
          <p:txBody>
            <a:bodyPr vert="horz" lIns="91440" tIns="91440" rIns="91440" bIns="45720" rtlCol="0">
              <a:normAutofit/>
            </a:bodyPr>
            <a:lstStyle/>
            <a:p>
              <a:pPr>
                <a:spcBef>
                  <a:spcPts val="600"/>
                </a:spcBef>
                <a:spcAft>
                  <a:spcPts val="600"/>
                </a:spcAft>
                <a:buClr>
                  <a:schemeClr val="bg2"/>
                </a:buClr>
                <a:buSzPct val="120000"/>
              </a:pPr>
              <a:r>
                <a:rPr lang="en-US" b="1" dirty="0">
                  <a:solidFill>
                    <a:schemeClr val="bg2"/>
                  </a:solidFill>
                  <a:latin typeface="Arial" pitchFamily="34" charset="0"/>
                  <a:cs typeface="Arial" pitchFamily="34" charset="0"/>
                </a:rPr>
                <a:t>Connect for Quality &amp; Operational </a:t>
              </a:r>
              <a:r>
                <a:rPr lang="en-US" b="1" dirty="0" smtClean="0">
                  <a:solidFill>
                    <a:schemeClr val="bg2"/>
                  </a:solidFill>
                  <a:latin typeface="Arial" pitchFamily="34" charset="0"/>
                  <a:cs typeface="Arial" pitchFamily="34" charset="0"/>
                </a:rPr>
                <a:t>Efficiency</a:t>
              </a:r>
            </a:p>
            <a:p>
              <a:pPr marL="108000" indent="-108000">
                <a:spcBef>
                  <a:spcPts val="600"/>
                </a:spcBef>
                <a:spcAft>
                  <a:spcPts val="600"/>
                </a:spcAft>
                <a:buClr>
                  <a:schemeClr val="bg2"/>
                </a:buClr>
                <a:buSzPct val="120000"/>
                <a:buFont typeface="Arial" pitchFamily="34" charset="0"/>
                <a:buChar char="•"/>
              </a:pPr>
              <a:r>
                <a:rPr lang="en-US" sz="1200" dirty="0" smtClean="0">
                  <a:solidFill>
                    <a:schemeClr val="bg2"/>
                  </a:solidFill>
                  <a:latin typeface="Georgia"/>
                  <a:cs typeface="Georgia"/>
                </a:rPr>
                <a:t>Movement </a:t>
              </a:r>
              <a:r>
                <a:rPr lang="en-US" sz="1200" dirty="0">
                  <a:solidFill>
                    <a:schemeClr val="bg2"/>
                  </a:solidFill>
                  <a:latin typeface="Georgia"/>
                  <a:cs typeface="Georgia"/>
                </a:rPr>
                <a:t>of data and information between payers, providers, health systems, </a:t>
              </a:r>
              <a:r>
                <a:rPr lang="en-US" sz="1200" dirty="0" smtClean="0">
                  <a:solidFill>
                    <a:schemeClr val="bg2"/>
                  </a:solidFill>
                  <a:latin typeface="Georgia"/>
                  <a:cs typeface="Georgia"/>
                </a:rPr>
                <a:t>patients, labs </a:t>
              </a:r>
              <a:br>
                <a:rPr lang="en-US" sz="1200" dirty="0" smtClean="0">
                  <a:solidFill>
                    <a:schemeClr val="bg2"/>
                  </a:solidFill>
                  <a:latin typeface="Georgia"/>
                  <a:cs typeface="Georgia"/>
                </a:rPr>
              </a:br>
              <a:r>
                <a:rPr lang="en-US" sz="1200" dirty="0" smtClean="0">
                  <a:solidFill>
                    <a:schemeClr val="bg2"/>
                  </a:solidFill>
                  <a:latin typeface="Georgia"/>
                  <a:cs typeface="Georgia"/>
                </a:rPr>
                <a:t>and pharmacies </a:t>
              </a:r>
              <a:endParaRPr lang="en-US" sz="1200" dirty="0">
                <a:solidFill>
                  <a:schemeClr val="bg2"/>
                </a:solidFill>
                <a:latin typeface="Georgia"/>
                <a:cs typeface="Georgia"/>
              </a:endParaRPr>
            </a:p>
            <a:p>
              <a:pPr marL="108000" indent="-108000">
                <a:spcBef>
                  <a:spcPts val="600"/>
                </a:spcBef>
                <a:spcAft>
                  <a:spcPts val="600"/>
                </a:spcAft>
                <a:buClr>
                  <a:schemeClr val="bg2"/>
                </a:buClr>
                <a:buSzPct val="120000"/>
                <a:buFont typeface="Arial" pitchFamily="34" charset="0"/>
                <a:buChar char="•"/>
              </a:pPr>
              <a:r>
                <a:rPr lang="en-US" sz="1200" dirty="0">
                  <a:solidFill>
                    <a:schemeClr val="bg2"/>
                  </a:solidFill>
                  <a:latin typeface="Georgia"/>
                  <a:cs typeface="Georgia"/>
                </a:rPr>
                <a:t>Facilitate coordination of care and reduction of administrative complexity </a:t>
              </a:r>
            </a:p>
          </p:txBody>
        </p:sp>
        <p:cxnSp>
          <p:nvCxnSpPr>
            <p:cNvPr id="39" name="Straight Connector 38"/>
            <p:cNvCxnSpPr/>
            <p:nvPr/>
          </p:nvCxnSpPr>
          <p:spPr>
            <a:xfrm>
              <a:off x="4726255" y="2734733"/>
              <a:ext cx="201168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11"/>
          <p:cNvGrpSpPr/>
          <p:nvPr/>
        </p:nvGrpSpPr>
        <p:grpSpPr>
          <a:xfrm>
            <a:off x="6844706" y="2777264"/>
            <a:ext cx="2093196" cy="3061633"/>
            <a:chOff x="6818330" y="2734733"/>
            <a:chExt cx="2093196" cy="3061633"/>
          </a:xfrm>
        </p:grpSpPr>
        <p:sp>
          <p:nvSpPr>
            <p:cNvPr id="17" name="Rectangle 18"/>
            <p:cNvSpPr>
              <a:spLocks/>
            </p:cNvSpPr>
            <p:nvPr/>
          </p:nvSpPr>
          <p:spPr bwMode="auto">
            <a:xfrm>
              <a:off x="6818330" y="2810933"/>
              <a:ext cx="2093196" cy="2985433"/>
            </a:xfrm>
            <a:prstGeom prst="rect">
              <a:avLst/>
            </a:prstGeom>
            <a:ln>
              <a:noFill/>
            </a:ln>
            <a:extLst/>
          </p:spPr>
          <p:txBody>
            <a:bodyPr vert="horz" lIns="91440" tIns="91440" rIns="91440" bIns="45720" rtlCol="0">
              <a:noAutofit/>
            </a:bodyPr>
            <a:lstStyle/>
            <a:p>
              <a:pPr>
                <a:spcBef>
                  <a:spcPts val="600"/>
                </a:spcBef>
                <a:spcAft>
                  <a:spcPts val="600"/>
                </a:spcAft>
                <a:buClr>
                  <a:schemeClr val="accent3"/>
                </a:buClr>
                <a:buSzPct val="120000"/>
              </a:pPr>
              <a:r>
                <a:rPr lang="en-US" b="1" dirty="0">
                  <a:solidFill>
                    <a:schemeClr val="accent3"/>
                  </a:solidFill>
                  <a:latin typeface="Arial" pitchFamily="34" charset="0"/>
                  <a:cs typeface="Arial" pitchFamily="34" charset="0"/>
                </a:rPr>
                <a:t>Support Value-based </a:t>
              </a:r>
              <a:r>
                <a:rPr lang="en-US" b="1" dirty="0" smtClean="0">
                  <a:solidFill>
                    <a:schemeClr val="accent3"/>
                  </a:solidFill>
                  <a:latin typeface="Arial" pitchFamily="34" charset="0"/>
                  <a:cs typeface="Arial" pitchFamily="34" charset="0"/>
                </a:rPr>
                <a:t>Care</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Move </a:t>
              </a:r>
              <a:r>
                <a:rPr lang="en-US" sz="1200" dirty="0">
                  <a:solidFill>
                    <a:schemeClr val="accent3"/>
                  </a:solidFill>
                  <a:latin typeface="Georgia"/>
                  <a:cs typeface="Georgia"/>
                </a:rPr>
                <a:t>from volume- </a:t>
              </a:r>
              <a:r>
                <a:rPr lang="en-US" sz="1200" dirty="0" smtClean="0">
                  <a:solidFill>
                    <a:schemeClr val="accent3"/>
                  </a:solidFill>
                  <a:latin typeface="Georgia"/>
                  <a:cs typeface="Georgia"/>
                </a:rPr>
                <a:t/>
              </a:r>
              <a:br>
                <a:rPr lang="en-US" sz="1200" dirty="0" smtClean="0">
                  <a:solidFill>
                    <a:schemeClr val="accent3"/>
                  </a:solidFill>
                  <a:latin typeface="Georgia"/>
                  <a:cs typeface="Georgia"/>
                </a:rPr>
              </a:br>
              <a:r>
                <a:rPr lang="en-US" sz="1200" dirty="0" smtClean="0">
                  <a:solidFill>
                    <a:schemeClr val="accent3"/>
                  </a:solidFill>
                  <a:latin typeface="Georgia"/>
                  <a:cs typeface="Georgia"/>
                </a:rPr>
                <a:t>to </a:t>
              </a:r>
              <a:r>
                <a:rPr lang="en-US" sz="1200" dirty="0">
                  <a:solidFill>
                    <a:schemeClr val="accent3"/>
                  </a:solidFill>
                  <a:latin typeface="Georgia"/>
                  <a:cs typeface="Georgia"/>
                </a:rPr>
                <a:t>value-based </a:t>
              </a:r>
              <a:r>
                <a:rPr lang="en-US" sz="1200" dirty="0" smtClean="0">
                  <a:solidFill>
                    <a:schemeClr val="accent3"/>
                  </a:solidFill>
                  <a:latin typeface="Georgia"/>
                  <a:cs typeface="Georgia"/>
                </a:rPr>
                <a:t>reimbursement</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Drive physician and consumer engagement</a:t>
              </a:r>
              <a:endParaRPr lang="en-US" sz="1200" dirty="0">
                <a:solidFill>
                  <a:schemeClr val="accent3"/>
                </a:solidFill>
                <a:latin typeface="Georgia"/>
                <a:cs typeface="Georgia"/>
              </a:endParaRPr>
            </a:p>
            <a:p>
              <a:pPr marL="108000" indent="-108000">
                <a:spcBef>
                  <a:spcPts val="600"/>
                </a:spcBef>
                <a:spcAft>
                  <a:spcPts val="600"/>
                </a:spcAft>
                <a:buClr>
                  <a:schemeClr val="accent3"/>
                </a:buClr>
                <a:buSzPct val="120000"/>
                <a:buFont typeface="Arial" pitchFamily="34" charset="0"/>
                <a:buChar char="•"/>
              </a:pPr>
              <a:r>
                <a:rPr lang="en-US" sz="1200" dirty="0">
                  <a:solidFill>
                    <a:schemeClr val="accent3"/>
                  </a:solidFill>
                  <a:latin typeface="Georgia"/>
                  <a:cs typeface="Georgia"/>
                </a:rPr>
                <a:t>Manage patient populations</a:t>
              </a:r>
            </a:p>
            <a:p>
              <a:pPr marL="108000" indent="-108000">
                <a:spcBef>
                  <a:spcPts val="600"/>
                </a:spcBef>
                <a:spcAft>
                  <a:spcPts val="600"/>
                </a:spcAft>
                <a:buClr>
                  <a:schemeClr val="accent3"/>
                </a:buClr>
                <a:buSzPct val="120000"/>
                <a:buFont typeface="Arial" pitchFamily="34" charset="0"/>
                <a:buChar char="•"/>
              </a:pPr>
              <a:r>
                <a:rPr lang="en-US" sz="1200" dirty="0" smtClean="0">
                  <a:solidFill>
                    <a:schemeClr val="accent3"/>
                  </a:solidFill>
                  <a:latin typeface="Georgia"/>
                  <a:cs typeface="Georgia"/>
                </a:rPr>
                <a:t>Optimize </a:t>
              </a:r>
              <a:r>
                <a:rPr lang="en-US" sz="1200" dirty="0">
                  <a:solidFill>
                    <a:schemeClr val="accent3"/>
                  </a:solidFill>
                  <a:latin typeface="Georgia"/>
                  <a:cs typeface="Georgia"/>
                </a:rPr>
                <a:t>revenue </a:t>
              </a:r>
              <a:r>
                <a:rPr lang="en-US" sz="1200" dirty="0" smtClean="0">
                  <a:solidFill>
                    <a:schemeClr val="accent3"/>
                  </a:solidFill>
                  <a:latin typeface="Georgia"/>
                  <a:cs typeface="Georgia"/>
                </a:rPr>
                <a:t>and </a:t>
              </a:r>
              <a:r>
                <a:rPr lang="en-US" sz="1200" dirty="0">
                  <a:solidFill>
                    <a:schemeClr val="accent3"/>
                  </a:solidFill>
                  <a:latin typeface="Georgia"/>
                  <a:cs typeface="Georgia"/>
                </a:rPr>
                <a:t>decrease </a:t>
              </a:r>
              <a:r>
                <a:rPr lang="en-US" sz="1200" dirty="0" smtClean="0">
                  <a:solidFill>
                    <a:schemeClr val="accent3"/>
                  </a:solidFill>
                  <a:latin typeface="Georgia"/>
                  <a:cs typeface="Georgia"/>
                </a:rPr>
                <a:t>risk</a:t>
              </a:r>
              <a:endParaRPr lang="en-US" sz="1200" dirty="0">
                <a:solidFill>
                  <a:schemeClr val="accent3"/>
                </a:solidFill>
                <a:latin typeface="Georgia"/>
                <a:cs typeface="Georgia"/>
                <a:sym typeface="Arial Bold" charset="0"/>
              </a:endParaRPr>
            </a:p>
          </p:txBody>
        </p:sp>
        <p:cxnSp>
          <p:nvCxnSpPr>
            <p:cNvPr id="42" name="Straight Connector 41"/>
            <p:cNvCxnSpPr/>
            <p:nvPr/>
          </p:nvCxnSpPr>
          <p:spPr>
            <a:xfrm>
              <a:off x="6860913" y="2734733"/>
              <a:ext cx="201168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descr="gear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27350" y="781050"/>
            <a:ext cx="558800" cy="558800"/>
          </a:xfrm>
          <a:prstGeom prst="rect">
            <a:avLst/>
          </a:prstGeom>
        </p:spPr>
      </p:pic>
      <p:pic>
        <p:nvPicPr>
          <p:cNvPr id="6" name="Picture 5" descr="chart-up.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31167" y="781050"/>
            <a:ext cx="558800" cy="558800"/>
          </a:xfrm>
          <a:prstGeom prst="rect">
            <a:avLst/>
          </a:prstGeom>
        </p:spPr>
      </p:pic>
      <p:pic>
        <p:nvPicPr>
          <p:cNvPr id="7" name="Picture 6" descr="car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34984" y="781050"/>
            <a:ext cx="558800" cy="558800"/>
          </a:xfrm>
          <a:prstGeom prst="rect">
            <a:avLst/>
          </a:prstGeom>
        </p:spPr>
      </p:pic>
      <p:pic>
        <p:nvPicPr>
          <p:cNvPr id="8" name="Picture 7" descr="payers.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638800" y="781050"/>
            <a:ext cx="558800" cy="558800"/>
          </a:xfrm>
          <a:prstGeom prst="rect">
            <a:avLst/>
          </a:prstGeom>
        </p:spPr>
      </p:pic>
      <p:sp>
        <p:nvSpPr>
          <p:cNvPr id="21"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23"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6</a:t>
            </a:fld>
            <a:endParaRPr dirty="0">
              <a:solidFill>
                <a:srgbClr val="005A8C"/>
              </a:solidFill>
            </a:endParaRPr>
          </a:p>
        </p:txBody>
      </p:sp>
      <p:sp>
        <p:nvSpPr>
          <p:cNvPr id="24" name="Rectangle 23"/>
          <p:cNvSpPr/>
          <p:nvPr/>
        </p:nvSpPr>
        <p:spPr>
          <a:xfrm>
            <a:off x="191388" y="2499565"/>
            <a:ext cx="2074350" cy="275460"/>
          </a:xfrm>
          <a:prstGeom prst="rect">
            <a:avLst/>
          </a:prstGeom>
        </p:spPr>
        <p:txBody>
          <a:bodyPr wrap="none">
            <a:spAutoFit/>
          </a:bodyPr>
          <a:lstStyle/>
          <a:p>
            <a:pPr>
              <a:lnSpc>
                <a:spcPct val="85000"/>
              </a:lnSpc>
              <a:spcAft>
                <a:spcPts val="1200"/>
              </a:spcAft>
              <a:buSzPct val="120000"/>
            </a:pPr>
            <a:r>
              <a:rPr lang="en-US" sz="1400" b="1" i="1" dirty="0" smtClean="0">
                <a:solidFill>
                  <a:schemeClr val="tx2"/>
                </a:solidFill>
                <a:latin typeface="Arial" pitchFamily="34" charset="0"/>
                <a:cs typeface="Arial" pitchFamily="34" charset="0"/>
              </a:rPr>
              <a:t>Blocking and Tackling</a:t>
            </a:r>
            <a:endParaRPr lang="en-US" sz="1400" b="1" i="1" dirty="0">
              <a:solidFill>
                <a:schemeClr val="tx2"/>
              </a:solidFill>
              <a:latin typeface="Arial" pitchFamily="34" charset="0"/>
              <a:cs typeface="Arial" pitchFamily="34" charset="0"/>
            </a:endParaRPr>
          </a:p>
        </p:txBody>
      </p:sp>
      <p:sp>
        <p:nvSpPr>
          <p:cNvPr id="25" name="Rectangle 24"/>
          <p:cNvSpPr/>
          <p:nvPr/>
        </p:nvSpPr>
        <p:spPr>
          <a:xfrm>
            <a:off x="2285608" y="2499565"/>
            <a:ext cx="2351926" cy="275460"/>
          </a:xfrm>
          <a:prstGeom prst="rect">
            <a:avLst/>
          </a:prstGeom>
        </p:spPr>
        <p:txBody>
          <a:bodyPr wrap="none">
            <a:spAutoFit/>
          </a:bodyPr>
          <a:lstStyle/>
          <a:p>
            <a:pPr lvl="0">
              <a:lnSpc>
                <a:spcPct val="85000"/>
              </a:lnSpc>
              <a:spcAft>
                <a:spcPts val="1200"/>
              </a:spcAft>
              <a:buClr>
                <a:srgbClr val="4397D2"/>
              </a:buClr>
              <a:buSzPct val="120000"/>
            </a:pPr>
            <a:r>
              <a:rPr lang="en-US" sz="1400" b="1" i="1" dirty="0" smtClean="0">
                <a:solidFill>
                  <a:srgbClr val="4397D2"/>
                </a:solidFill>
                <a:latin typeface="Arial" pitchFamily="34" charset="0"/>
                <a:cs typeface="Arial" pitchFamily="34" charset="0"/>
              </a:rPr>
              <a:t>Continuous Improvement</a:t>
            </a:r>
            <a:endParaRPr lang="en-US" sz="1400" b="1" i="1" dirty="0">
              <a:solidFill>
                <a:srgbClr val="4397D2"/>
              </a:solidFill>
              <a:latin typeface="Arial" pitchFamily="34" charset="0"/>
              <a:cs typeface="Arial" pitchFamily="34" charset="0"/>
            </a:endParaRPr>
          </a:p>
        </p:txBody>
      </p:sp>
      <p:sp>
        <p:nvSpPr>
          <p:cNvPr id="26" name="Rectangle 25"/>
          <p:cNvSpPr/>
          <p:nvPr/>
        </p:nvSpPr>
        <p:spPr>
          <a:xfrm>
            <a:off x="5135812" y="2499565"/>
            <a:ext cx="1107996" cy="275460"/>
          </a:xfrm>
          <a:prstGeom prst="rect">
            <a:avLst/>
          </a:prstGeom>
        </p:spPr>
        <p:txBody>
          <a:bodyPr wrap="none">
            <a:spAutoFit/>
          </a:bodyPr>
          <a:lstStyle/>
          <a:p>
            <a:pPr lvl="0">
              <a:lnSpc>
                <a:spcPct val="85000"/>
              </a:lnSpc>
              <a:spcAft>
                <a:spcPts val="1200"/>
              </a:spcAft>
              <a:buClr>
                <a:srgbClr val="5A8E22"/>
              </a:buClr>
              <a:buSzPct val="120000"/>
            </a:pPr>
            <a:r>
              <a:rPr lang="en-US" sz="1400" b="1" i="1" dirty="0" smtClean="0">
                <a:solidFill>
                  <a:srgbClr val="5A8E22"/>
                </a:solidFill>
                <a:latin typeface="Arial" pitchFamily="34" charset="0"/>
                <a:cs typeface="Arial" pitchFamily="34" charset="0"/>
              </a:rPr>
              <a:t>Unification</a:t>
            </a:r>
          </a:p>
        </p:txBody>
      </p:sp>
      <p:sp>
        <p:nvSpPr>
          <p:cNvPr id="27" name="Rectangle 26"/>
          <p:cNvSpPr/>
          <p:nvPr/>
        </p:nvSpPr>
        <p:spPr>
          <a:xfrm>
            <a:off x="7115765" y="2467248"/>
            <a:ext cx="1494255" cy="307777"/>
          </a:xfrm>
          <a:prstGeom prst="rect">
            <a:avLst/>
          </a:prstGeom>
        </p:spPr>
        <p:txBody>
          <a:bodyPr wrap="none">
            <a:spAutoFit/>
          </a:bodyPr>
          <a:lstStyle/>
          <a:p>
            <a:r>
              <a:rPr lang="en-US" sz="1400" b="1" i="1" dirty="0" smtClean="0">
                <a:solidFill>
                  <a:srgbClr val="702C6A"/>
                </a:solidFill>
                <a:latin typeface="Arial" pitchFamily="34" charset="0"/>
                <a:cs typeface="Arial" pitchFamily="34" charset="0"/>
              </a:rPr>
              <a:t>Transformation</a:t>
            </a:r>
            <a:endParaRPr lang="en-US" sz="2000" dirty="0"/>
          </a:p>
        </p:txBody>
      </p:sp>
      <p:sp>
        <p:nvSpPr>
          <p:cNvPr id="29" name="Rectangle 28"/>
          <p:cNvSpPr/>
          <p:nvPr/>
        </p:nvSpPr>
        <p:spPr>
          <a:xfrm>
            <a:off x="6851650" y="2424223"/>
            <a:ext cx="2051050" cy="363367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0" name="Rectangle 29"/>
          <p:cNvSpPr/>
          <p:nvPr/>
        </p:nvSpPr>
        <p:spPr>
          <a:xfrm>
            <a:off x="2371060" y="2419255"/>
            <a:ext cx="2200940" cy="363367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1" name="Rectangle 30"/>
          <p:cNvSpPr/>
          <p:nvPr/>
        </p:nvSpPr>
        <p:spPr>
          <a:xfrm>
            <a:off x="190500" y="2424223"/>
            <a:ext cx="2175013" cy="363367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2" name="Rectangle 31"/>
          <p:cNvSpPr/>
          <p:nvPr/>
        </p:nvSpPr>
        <p:spPr>
          <a:xfrm>
            <a:off x="4561367" y="2419255"/>
            <a:ext cx="2207179" cy="363367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Tree>
    <p:extLst>
      <p:ext uri="{BB962C8B-B14F-4D97-AF65-F5344CB8AC3E}">
        <p14:creationId xmlns="" xmlns:p14="http://schemas.microsoft.com/office/powerpoint/2010/main" val="20530505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xit" presetSubtype="0" fill="hold" grpId="0" nodeType="withEffect">
                                  <p:stCondLst>
                                    <p:cond delay="0"/>
                                  </p:stCondLst>
                                  <p:childTnLst>
                                    <p:animEffect transition="out" filter="dissolv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34950" y="4170215"/>
            <a:ext cx="8686800" cy="11557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3" name="Rectangle 32"/>
          <p:cNvSpPr/>
          <p:nvPr/>
        </p:nvSpPr>
        <p:spPr>
          <a:xfrm>
            <a:off x="234950" y="1948870"/>
            <a:ext cx="8686800" cy="12828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4" name="Title 3"/>
          <p:cNvSpPr>
            <a:spLocks noGrp="1"/>
          </p:cNvSpPr>
          <p:nvPr>
            <p:ph type="title"/>
          </p:nvPr>
        </p:nvSpPr>
        <p:spPr>
          <a:xfrm>
            <a:off x="222750" y="720000"/>
            <a:ext cx="7974000" cy="457199"/>
          </a:xfrm>
        </p:spPr>
        <p:txBody>
          <a:bodyPr/>
          <a:lstStyle/>
          <a:p>
            <a:r>
              <a:rPr lang="en-US" sz="2800" dirty="0" smtClean="0">
                <a:sym typeface="Arial Bold" charset="0"/>
              </a:rPr>
              <a:t>Connect for Quality </a:t>
            </a:r>
            <a:r>
              <a:rPr lang="en-US" sz="2800" dirty="0">
                <a:sym typeface="Arial Bold" charset="0"/>
              </a:rPr>
              <a:t>&amp; Operational Efficiency</a:t>
            </a:r>
            <a:endParaRPr lang="en-US" sz="2800" dirty="0"/>
          </a:p>
        </p:txBody>
      </p:sp>
      <p:sp>
        <p:nvSpPr>
          <p:cNvPr id="5" name="Text Placeholder 4"/>
          <p:cNvSpPr>
            <a:spLocks noGrp="1"/>
          </p:cNvSpPr>
          <p:nvPr>
            <p:ph type="body" sz="quarter" idx="15"/>
          </p:nvPr>
        </p:nvSpPr>
        <p:spPr>
          <a:xfrm>
            <a:off x="222750" y="1169988"/>
            <a:ext cx="7739050" cy="315912"/>
          </a:xfrm>
        </p:spPr>
        <p:txBody>
          <a:bodyPr/>
          <a:lstStyle/>
          <a:p>
            <a:r>
              <a:rPr lang="en-US" sz="2000" i="1" dirty="0" smtClean="0">
                <a:solidFill>
                  <a:schemeClr val="bg2"/>
                </a:solidFill>
              </a:rPr>
              <a:t>Support the creation of a unified enterprise via connectivity  </a:t>
            </a:r>
            <a:endParaRPr lang="en-US" sz="2000" i="1" dirty="0">
              <a:solidFill>
                <a:schemeClr val="bg2"/>
              </a:solidFill>
            </a:endParaRPr>
          </a:p>
        </p:txBody>
      </p:sp>
      <p:pic>
        <p:nvPicPr>
          <p:cNvPr id="6" name="Picture 5" descr="care.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00050" y="720000"/>
            <a:ext cx="720000" cy="720000"/>
          </a:xfrm>
          <a:prstGeom prst="rect">
            <a:avLst/>
          </a:prstGeom>
        </p:spPr>
      </p:pic>
      <p:sp>
        <p:nvSpPr>
          <p:cNvPr id="7" name="TextBox 6"/>
          <p:cNvSpPr txBox="1"/>
          <p:nvPr/>
        </p:nvSpPr>
        <p:spPr>
          <a:xfrm>
            <a:off x="2357120" y="1979869"/>
            <a:ext cx="3088640" cy="1220847"/>
          </a:xfrm>
          <a:prstGeom prst="rect">
            <a:avLst/>
          </a:prstGeom>
          <a:noFill/>
        </p:spPr>
        <p:txBody>
          <a:bodyPr vert="horz" wrap="square" lIns="45720" tIns="45720" rIns="45720" bIns="45720" rtlCol="0" anchor="t" anchorCtr="0">
            <a:spAutoFit/>
          </a:bodyPr>
          <a:lstStyle/>
          <a:p>
            <a:pPr marL="108000" indent="-108000">
              <a:spcBef>
                <a:spcPts val="200"/>
              </a:spcBef>
              <a:spcAft>
                <a:spcPts val="200"/>
              </a:spcAft>
              <a:buFont typeface="Arial" pitchFamily="34" charset="0"/>
              <a:buChar char="•"/>
            </a:pPr>
            <a:r>
              <a:rPr lang="en-US" sz="1200" dirty="0" smtClean="0">
                <a:solidFill>
                  <a:schemeClr val="accent2"/>
                </a:solidFill>
                <a:latin typeface="Georgia"/>
                <a:cs typeface="Georgia"/>
              </a:rPr>
              <a:t>Physicians &amp; Ambulatory Surgery Centers</a:t>
            </a:r>
          </a:p>
          <a:p>
            <a:pPr marL="108000" indent="-108000">
              <a:spcBef>
                <a:spcPts val="200"/>
              </a:spcBef>
              <a:spcAft>
                <a:spcPts val="200"/>
              </a:spcAft>
              <a:buFont typeface="Arial"/>
              <a:buChar char="•"/>
            </a:pPr>
            <a:r>
              <a:rPr lang="en-US" sz="1200" dirty="0" smtClean="0">
                <a:solidFill>
                  <a:schemeClr val="accent2"/>
                </a:solidFill>
                <a:latin typeface="Georgia"/>
                <a:cs typeface="Georgia"/>
              </a:rPr>
              <a:t>Home &amp; Long  Term Care</a:t>
            </a:r>
          </a:p>
          <a:p>
            <a:pPr marL="108000" indent="-108000">
              <a:spcBef>
                <a:spcPts val="200"/>
              </a:spcBef>
              <a:spcAft>
                <a:spcPts val="200"/>
              </a:spcAft>
              <a:buFont typeface="Arial"/>
              <a:buChar char="•"/>
            </a:pPr>
            <a:r>
              <a:rPr lang="en-US" sz="1200" dirty="0" smtClean="0">
                <a:solidFill>
                  <a:schemeClr val="accent2"/>
                </a:solidFill>
                <a:latin typeface="Georgia"/>
                <a:cs typeface="Georgia"/>
              </a:rPr>
              <a:t>Health </a:t>
            </a:r>
            <a:r>
              <a:rPr lang="en-US" sz="1200" dirty="0">
                <a:solidFill>
                  <a:schemeClr val="accent2"/>
                </a:solidFill>
                <a:latin typeface="Georgia"/>
                <a:cs typeface="Georgia"/>
              </a:rPr>
              <a:t>Plans</a:t>
            </a:r>
          </a:p>
          <a:p>
            <a:pPr marL="108000" indent="-108000">
              <a:spcBef>
                <a:spcPts val="200"/>
              </a:spcBef>
              <a:spcAft>
                <a:spcPts val="200"/>
              </a:spcAft>
              <a:buFont typeface="Arial"/>
              <a:buChar char="•"/>
            </a:pPr>
            <a:r>
              <a:rPr lang="en-US" sz="1200" dirty="0">
                <a:solidFill>
                  <a:schemeClr val="accent2"/>
                </a:solidFill>
                <a:latin typeface="Georgia"/>
                <a:cs typeface="Georgia"/>
              </a:rPr>
              <a:t>Pharmacies</a:t>
            </a:r>
          </a:p>
          <a:p>
            <a:pPr marL="108000" indent="-108000">
              <a:spcBef>
                <a:spcPts val="200"/>
              </a:spcBef>
              <a:spcAft>
                <a:spcPts val="200"/>
              </a:spcAft>
              <a:buFont typeface="Arial"/>
              <a:buChar char="•"/>
            </a:pPr>
            <a:r>
              <a:rPr lang="en-US" sz="1200" dirty="0" smtClean="0">
                <a:solidFill>
                  <a:schemeClr val="accent2"/>
                </a:solidFill>
                <a:latin typeface="Georgia"/>
                <a:cs typeface="Georgia"/>
              </a:rPr>
              <a:t>Consumers</a:t>
            </a:r>
          </a:p>
        </p:txBody>
      </p:sp>
      <p:sp>
        <p:nvSpPr>
          <p:cNvPr id="9" name="TextBox 8"/>
          <p:cNvSpPr txBox="1"/>
          <p:nvPr/>
        </p:nvSpPr>
        <p:spPr>
          <a:xfrm>
            <a:off x="5611618" y="4307630"/>
            <a:ext cx="2952090" cy="907941"/>
          </a:xfrm>
          <a:prstGeom prst="rect">
            <a:avLst/>
          </a:prstGeom>
          <a:noFill/>
        </p:spPr>
        <p:txBody>
          <a:bodyPr vert="horz" wrap="none" lIns="45720" tIns="45720" rIns="45720" bIns="45720" rtlCol="0" anchor="t" anchorCtr="0">
            <a:spAutoFit/>
          </a:bodyPr>
          <a:lstStyle/>
          <a:p>
            <a:pPr marL="108000" indent="-108000">
              <a:spcBef>
                <a:spcPts val="100"/>
              </a:spcBef>
              <a:spcAft>
                <a:spcPts val="100"/>
              </a:spcAft>
              <a:buFont typeface="Arial"/>
              <a:buChar char="•"/>
            </a:pPr>
            <a:r>
              <a:rPr lang="en-US" sz="1200" dirty="0" smtClean="0">
                <a:solidFill>
                  <a:srgbClr val="005A8C"/>
                </a:solidFill>
                <a:latin typeface="Georgia"/>
                <a:cs typeface="Georgia"/>
              </a:rPr>
              <a:t>Connected personal health records</a:t>
            </a:r>
          </a:p>
          <a:p>
            <a:pPr marL="108000" indent="-108000">
              <a:spcBef>
                <a:spcPts val="100"/>
              </a:spcBef>
              <a:spcAft>
                <a:spcPts val="100"/>
              </a:spcAft>
              <a:buFont typeface="Arial"/>
              <a:buChar char="•"/>
            </a:pPr>
            <a:r>
              <a:rPr lang="en-US" sz="1200" dirty="0" smtClean="0">
                <a:solidFill>
                  <a:srgbClr val="005A8C"/>
                </a:solidFill>
                <a:latin typeface="Georgia"/>
                <a:cs typeface="Georgia"/>
              </a:rPr>
              <a:t>Prescription renewals</a:t>
            </a:r>
          </a:p>
          <a:p>
            <a:pPr marL="108000" indent="-108000">
              <a:spcBef>
                <a:spcPts val="100"/>
              </a:spcBef>
              <a:spcAft>
                <a:spcPts val="100"/>
              </a:spcAft>
              <a:buFont typeface="Arial"/>
              <a:buChar char="•"/>
            </a:pPr>
            <a:r>
              <a:rPr lang="en-US" sz="1200" dirty="0" smtClean="0">
                <a:solidFill>
                  <a:srgbClr val="005A8C"/>
                </a:solidFill>
                <a:latin typeface="Georgia"/>
                <a:cs typeface="Georgia"/>
              </a:rPr>
              <a:t>Secure communications</a:t>
            </a:r>
          </a:p>
          <a:p>
            <a:pPr marL="108000" indent="-108000">
              <a:spcBef>
                <a:spcPts val="100"/>
              </a:spcBef>
              <a:spcAft>
                <a:spcPts val="100"/>
              </a:spcAft>
              <a:buFont typeface="Arial"/>
              <a:buChar char="•"/>
            </a:pPr>
            <a:r>
              <a:rPr lang="en-US" sz="1200" dirty="0" smtClean="0">
                <a:solidFill>
                  <a:srgbClr val="005A8C"/>
                </a:solidFill>
                <a:latin typeface="Georgia"/>
                <a:cs typeface="Georgia"/>
              </a:rPr>
              <a:t>Consolidated billing and online payment</a:t>
            </a:r>
          </a:p>
        </p:txBody>
      </p:sp>
      <p:cxnSp>
        <p:nvCxnSpPr>
          <p:cNvPr id="10" name="Straight Connector 9"/>
          <p:cNvCxnSpPr/>
          <p:nvPr/>
        </p:nvCxnSpPr>
        <p:spPr>
          <a:xfrm>
            <a:off x="234676" y="3224054"/>
            <a:ext cx="868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34676" y="4169044"/>
            <a:ext cx="868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34676" y="5324953"/>
            <a:ext cx="868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34676" y="1944138"/>
            <a:ext cx="868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34676" y="6332239"/>
            <a:ext cx="868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diversity.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6970" y="4335193"/>
            <a:ext cx="812800" cy="812800"/>
          </a:xfrm>
          <a:prstGeom prst="rect">
            <a:avLst/>
          </a:prstGeom>
        </p:spPr>
      </p:pic>
      <p:sp>
        <p:nvSpPr>
          <p:cNvPr id="29" name="TextBox 28"/>
          <p:cNvSpPr txBox="1"/>
          <p:nvPr/>
        </p:nvSpPr>
        <p:spPr>
          <a:xfrm>
            <a:off x="1308721" y="2382543"/>
            <a:ext cx="998703" cy="415498"/>
          </a:xfrm>
          <a:prstGeom prst="rect">
            <a:avLst/>
          </a:prstGeom>
          <a:noFill/>
        </p:spPr>
        <p:txBody>
          <a:bodyPr wrap="square" rtlCol="0">
            <a:spAutoFit/>
          </a:bodyPr>
          <a:lstStyle/>
          <a:p>
            <a:pPr fontAlgn="base">
              <a:spcBef>
                <a:spcPts val="600"/>
              </a:spcBef>
              <a:spcAft>
                <a:spcPct val="0"/>
              </a:spcAft>
              <a:buClr>
                <a:srgbClr val="FF6600"/>
              </a:buClr>
              <a:buSzPct val="90000"/>
            </a:pPr>
            <a:r>
              <a:rPr lang="en-US" sz="1050" b="1" dirty="0" smtClean="0">
                <a:solidFill>
                  <a:schemeClr val="bg2"/>
                </a:solidFill>
                <a:latin typeface="Arial" panose="020B0604020202020204" pitchFamily="34" charset="0"/>
                <a:cs typeface="Arial" panose="020B0604020202020204" pitchFamily="34" charset="0"/>
              </a:rPr>
              <a:t>Hospitals / Physicians</a:t>
            </a:r>
            <a:endParaRPr lang="en-US" sz="1050" b="1" dirty="0">
              <a:solidFill>
                <a:schemeClr val="bg2"/>
              </a:solidFill>
              <a:latin typeface="Arial" panose="020B0604020202020204" pitchFamily="34" charset="0"/>
              <a:cs typeface="Arial" panose="020B0604020202020204" pitchFamily="34" charset="0"/>
            </a:endParaRPr>
          </a:p>
        </p:txBody>
      </p:sp>
      <p:sp>
        <p:nvSpPr>
          <p:cNvPr id="30" name="TextBox 29"/>
          <p:cNvSpPr txBox="1"/>
          <p:nvPr/>
        </p:nvSpPr>
        <p:spPr>
          <a:xfrm>
            <a:off x="1308721" y="3583193"/>
            <a:ext cx="998703" cy="246221"/>
          </a:xfrm>
          <a:prstGeom prst="rect">
            <a:avLst/>
          </a:prstGeom>
          <a:noFill/>
        </p:spPr>
        <p:txBody>
          <a:bodyPr wrap="square" rtlCol="0">
            <a:spAutoFit/>
          </a:bodyPr>
          <a:lstStyle/>
          <a:p>
            <a:pPr fontAlgn="base">
              <a:spcAft>
                <a:spcPct val="0"/>
              </a:spcAft>
              <a:buClr>
                <a:srgbClr val="FF6600"/>
              </a:buClr>
              <a:buSzPct val="90000"/>
            </a:pPr>
            <a:r>
              <a:rPr lang="en-US" sz="1000" b="1" dirty="0" smtClean="0">
                <a:solidFill>
                  <a:schemeClr val="bg2"/>
                </a:solidFill>
                <a:latin typeface="Arial" panose="020B0604020202020204" pitchFamily="34" charset="0"/>
                <a:cs typeface="Arial" panose="020B0604020202020204" pitchFamily="34" charset="0"/>
              </a:rPr>
              <a:t>Health Plans</a:t>
            </a:r>
            <a:endParaRPr lang="en-US" sz="1000" b="1" dirty="0">
              <a:solidFill>
                <a:schemeClr val="bg2"/>
              </a:solidFill>
              <a:latin typeface="Arial" panose="020B0604020202020204" pitchFamily="34" charset="0"/>
              <a:cs typeface="Arial" panose="020B0604020202020204" pitchFamily="34" charset="0"/>
            </a:endParaRPr>
          </a:p>
        </p:txBody>
      </p:sp>
      <p:sp>
        <p:nvSpPr>
          <p:cNvPr id="31" name="TextBox 30"/>
          <p:cNvSpPr txBox="1"/>
          <p:nvPr/>
        </p:nvSpPr>
        <p:spPr>
          <a:xfrm>
            <a:off x="1308721" y="4618483"/>
            <a:ext cx="998703" cy="246221"/>
          </a:xfrm>
          <a:prstGeom prst="rect">
            <a:avLst/>
          </a:prstGeom>
          <a:noFill/>
        </p:spPr>
        <p:txBody>
          <a:bodyPr wrap="square" rtlCol="0">
            <a:spAutoFit/>
          </a:bodyPr>
          <a:lstStyle/>
          <a:p>
            <a:pPr fontAlgn="base">
              <a:spcAft>
                <a:spcPct val="0"/>
              </a:spcAft>
              <a:buClr>
                <a:srgbClr val="FF6600"/>
              </a:buClr>
              <a:buSzPct val="90000"/>
            </a:pPr>
            <a:r>
              <a:rPr lang="en-US" sz="1000" b="1" dirty="0" smtClean="0">
                <a:solidFill>
                  <a:schemeClr val="bg2"/>
                </a:solidFill>
                <a:latin typeface="Arial" panose="020B0604020202020204" pitchFamily="34" charset="0"/>
                <a:cs typeface="Arial" panose="020B0604020202020204" pitchFamily="34" charset="0"/>
              </a:rPr>
              <a:t>Consumers</a:t>
            </a:r>
            <a:endParaRPr lang="en-US" sz="1000" b="1" dirty="0">
              <a:solidFill>
                <a:schemeClr val="bg2"/>
              </a:solidFill>
              <a:latin typeface="Arial" panose="020B0604020202020204" pitchFamily="34" charset="0"/>
              <a:cs typeface="Arial" panose="020B0604020202020204" pitchFamily="34" charset="0"/>
            </a:endParaRPr>
          </a:p>
        </p:txBody>
      </p:sp>
      <p:sp>
        <p:nvSpPr>
          <p:cNvPr id="32" name="TextBox 31"/>
          <p:cNvSpPr txBox="1"/>
          <p:nvPr/>
        </p:nvSpPr>
        <p:spPr>
          <a:xfrm>
            <a:off x="1308721" y="5725973"/>
            <a:ext cx="998703" cy="246221"/>
          </a:xfrm>
          <a:prstGeom prst="rect">
            <a:avLst/>
          </a:prstGeom>
          <a:noFill/>
        </p:spPr>
        <p:txBody>
          <a:bodyPr wrap="square" rtlCol="0">
            <a:spAutoFit/>
          </a:bodyPr>
          <a:lstStyle/>
          <a:p>
            <a:pPr fontAlgn="base">
              <a:spcAft>
                <a:spcPct val="0"/>
              </a:spcAft>
              <a:buClr>
                <a:srgbClr val="FF6600"/>
              </a:buClr>
              <a:buSzPct val="90000"/>
            </a:pPr>
            <a:r>
              <a:rPr lang="en-US" sz="1000" b="1" dirty="0" smtClean="0">
                <a:solidFill>
                  <a:schemeClr val="bg2"/>
                </a:solidFill>
                <a:latin typeface="Arial" panose="020B0604020202020204" pitchFamily="34" charset="0"/>
                <a:cs typeface="Arial" panose="020B0604020202020204" pitchFamily="34" charset="0"/>
              </a:rPr>
              <a:t>Pharmacies</a:t>
            </a:r>
            <a:endParaRPr lang="en-US" sz="1000" b="1" dirty="0">
              <a:solidFill>
                <a:schemeClr val="bg2"/>
              </a:solidFill>
              <a:latin typeface="Arial" panose="020B0604020202020204" pitchFamily="34" charset="0"/>
              <a:cs typeface="Arial" panose="020B0604020202020204" pitchFamily="34" charset="0"/>
            </a:endParaRPr>
          </a:p>
        </p:txBody>
      </p:sp>
      <p:sp>
        <p:nvSpPr>
          <p:cNvPr id="27"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28"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7</a:t>
            </a:fld>
            <a:endParaRPr dirty="0">
              <a:solidFill>
                <a:srgbClr val="005A8C"/>
              </a:solidFill>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6379" y="5559456"/>
            <a:ext cx="713982" cy="579255"/>
          </a:xfrm>
          <a:prstGeom prst="rect">
            <a:avLst/>
          </a:prstGeom>
        </p:spPr>
      </p:pic>
      <p:pic>
        <p:nvPicPr>
          <p:cNvPr id="36" name="Picture 35" descr="Payer3.png"/>
          <p:cNvPicPr>
            <a:picLocks noChangeAspect="1"/>
          </p:cNvPicPr>
          <p:nvPr/>
        </p:nvPicPr>
        <p:blipFill>
          <a:blip r:embed="rId6" cstate="print"/>
          <a:stretch>
            <a:fillRect/>
          </a:stretch>
        </p:blipFill>
        <p:spPr>
          <a:xfrm>
            <a:off x="292362" y="3252983"/>
            <a:ext cx="902016" cy="906641"/>
          </a:xfrm>
          <a:prstGeom prst="rect">
            <a:avLst/>
          </a:prstGeom>
        </p:spPr>
      </p:pic>
      <p:sp>
        <p:nvSpPr>
          <p:cNvPr id="38" name="TextBox 37"/>
          <p:cNvSpPr txBox="1"/>
          <p:nvPr/>
        </p:nvSpPr>
        <p:spPr>
          <a:xfrm>
            <a:off x="2357120" y="3436999"/>
            <a:ext cx="3088640" cy="538609"/>
          </a:xfrm>
          <a:prstGeom prst="rect">
            <a:avLst/>
          </a:prstGeom>
          <a:noFill/>
        </p:spPr>
        <p:txBody>
          <a:bodyPr vert="horz" wrap="square" lIns="45720" tIns="45720" rIns="45720" bIns="45720" rtlCol="0" anchor="t" anchorCtr="0">
            <a:spAutoFit/>
          </a:bodyPr>
          <a:lstStyle/>
          <a:p>
            <a:pPr marL="108000" indent="-108000">
              <a:spcBef>
                <a:spcPts val="300"/>
              </a:spcBef>
              <a:spcAft>
                <a:spcPts val="300"/>
              </a:spcAft>
              <a:buFont typeface="Arial"/>
              <a:buChar char="•"/>
            </a:pPr>
            <a:r>
              <a:rPr lang="en-US" sz="1200" dirty="0" smtClean="0">
                <a:solidFill>
                  <a:schemeClr val="accent2"/>
                </a:solidFill>
                <a:latin typeface="Georgia"/>
                <a:cs typeface="Georgia"/>
              </a:rPr>
              <a:t>Hospitals </a:t>
            </a:r>
            <a:r>
              <a:rPr lang="en-US" sz="1200" dirty="0">
                <a:solidFill>
                  <a:schemeClr val="accent2"/>
                </a:solidFill>
                <a:latin typeface="Georgia"/>
                <a:cs typeface="Georgia"/>
              </a:rPr>
              <a:t>/ Physicians</a:t>
            </a:r>
          </a:p>
          <a:p>
            <a:pPr marL="108000" indent="-108000">
              <a:spcBef>
                <a:spcPts val="300"/>
              </a:spcBef>
              <a:spcAft>
                <a:spcPts val="300"/>
              </a:spcAft>
              <a:buFont typeface="Arial"/>
              <a:buChar char="•"/>
            </a:pPr>
            <a:r>
              <a:rPr lang="en-US" sz="1200" dirty="0" smtClean="0">
                <a:solidFill>
                  <a:schemeClr val="accent2"/>
                </a:solidFill>
                <a:latin typeface="Georgia"/>
                <a:cs typeface="Georgia"/>
              </a:rPr>
              <a:t>Pharmacies</a:t>
            </a:r>
          </a:p>
        </p:txBody>
      </p:sp>
      <p:sp>
        <p:nvSpPr>
          <p:cNvPr id="39" name="TextBox 38"/>
          <p:cNvSpPr txBox="1"/>
          <p:nvPr/>
        </p:nvSpPr>
        <p:spPr>
          <a:xfrm>
            <a:off x="2799150" y="1566988"/>
            <a:ext cx="2204580" cy="369332"/>
          </a:xfrm>
          <a:prstGeom prst="rect">
            <a:avLst/>
          </a:prstGeom>
          <a:noFill/>
        </p:spPr>
        <p:txBody>
          <a:bodyPr vert="horz" wrap="square" lIns="45720" tIns="45720" rIns="45720" bIns="45720" rtlCol="0" anchor="t" anchorCtr="0">
            <a:spAutoFit/>
          </a:bodyPr>
          <a:lstStyle/>
          <a:p>
            <a:pPr marR="0" algn="ctr" defTabSz="914400" rtl="0" eaLnBrk="1" fontAlgn="auto" latinLnBrk="0" hangingPunct="1">
              <a:spcBef>
                <a:spcPts val="300"/>
              </a:spcBef>
              <a:spcAft>
                <a:spcPts val="300"/>
              </a:spcAft>
              <a:buClr>
                <a:schemeClr val="accent2"/>
              </a:buClr>
              <a:buSzPct val="120000"/>
              <a:tabLst/>
            </a:pPr>
            <a:r>
              <a:rPr kumimoji="0" lang="en-US" b="1" i="0" strike="noStrike" kern="1200" cap="none" spc="0" normalizeH="0" baseline="0" noProof="0" dirty="0" smtClean="0">
                <a:ln>
                  <a:noFill/>
                </a:ln>
                <a:solidFill>
                  <a:schemeClr val="accent2"/>
                </a:solidFill>
                <a:effectLst/>
                <a:uLnTx/>
                <a:uFillTx/>
                <a:latin typeface="Arial" pitchFamily="34" charset="0"/>
                <a:cs typeface="Arial" pitchFamily="34" charset="0"/>
              </a:rPr>
              <a:t>Connections</a:t>
            </a:r>
            <a:endParaRPr lang="en-US" b="1" dirty="0" smtClean="0">
              <a:solidFill>
                <a:schemeClr val="accent2"/>
              </a:solidFill>
              <a:latin typeface="Georgia"/>
              <a:cs typeface="Georgia"/>
            </a:endParaRPr>
          </a:p>
        </p:txBody>
      </p:sp>
      <p:sp>
        <p:nvSpPr>
          <p:cNvPr id="40" name="TextBox 39"/>
          <p:cNvSpPr txBox="1"/>
          <p:nvPr/>
        </p:nvSpPr>
        <p:spPr>
          <a:xfrm>
            <a:off x="2357120" y="5579779"/>
            <a:ext cx="3088640" cy="538609"/>
          </a:xfrm>
          <a:prstGeom prst="rect">
            <a:avLst/>
          </a:prstGeom>
          <a:noFill/>
        </p:spPr>
        <p:txBody>
          <a:bodyPr vert="horz" wrap="square" lIns="45720" tIns="45720" rIns="45720" bIns="45720" rtlCol="0" anchor="t" anchorCtr="0">
            <a:spAutoFit/>
          </a:bodyPr>
          <a:lstStyle/>
          <a:p>
            <a:pPr marL="108000" indent="-108000">
              <a:spcBef>
                <a:spcPts val="300"/>
              </a:spcBef>
              <a:spcAft>
                <a:spcPts val="300"/>
              </a:spcAft>
              <a:buFont typeface="Arial"/>
              <a:buChar char="•"/>
            </a:pPr>
            <a:r>
              <a:rPr lang="en-US" sz="1200" dirty="0" smtClean="0">
                <a:solidFill>
                  <a:schemeClr val="accent2"/>
                </a:solidFill>
                <a:latin typeface="Georgia"/>
                <a:cs typeface="Georgia"/>
              </a:rPr>
              <a:t>Health Plans / PBMs</a:t>
            </a:r>
            <a:endParaRPr lang="en-US" sz="1200" dirty="0">
              <a:solidFill>
                <a:schemeClr val="accent2"/>
              </a:solidFill>
              <a:latin typeface="Georgia"/>
              <a:cs typeface="Georgia"/>
            </a:endParaRPr>
          </a:p>
          <a:p>
            <a:pPr marL="108000" indent="-108000">
              <a:spcBef>
                <a:spcPts val="300"/>
              </a:spcBef>
              <a:spcAft>
                <a:spcPts val="300"/>
              </a:spcAft>
              <a:buFont typeface="Arial"/>
              <a:buChar char="•"/>
            </a:pPr>
            <a:r>
              <a:rPr lang="en-US" sz="1200" dirty="0">
                <a:solidFill>
                  <a:schemeClr val="accent2"/>
                </a:solidFill>
                <a:latin typeface="Georgia"/>
                <a:cs typeface="Georgia"/>
              </a:rPr>
              <a:t>Hospitals / </a:t>
            </a:r>
            <a:r>
              <a:rPr lang="en-US" sz="1200" dirty="0" smtClean="0">
                <a:solidFill>
                  <a:schemeClr val="accent2"/>
                </a:solidFill>
                <a:latin typeface="Georgia"/>
                <a:cs typeface="Georgia"/>
              </a:rPr>
              <a:t>Physicians</a:t>
            </a:r>
            <a:endParaRPr lang="en-US" sz="1200" dirty="0">
              <a:solidFill>
                <a:schemeClr val="accent2"/>
              </a:solidFill>
              <a:latin typeface="Georgia"/>
              <a:cs typeface="Georgia"/>
            </a:endParaRPr>
          </a:p>
        </p:txBody>
      </p:sp>
      <p:sp>
        <p:nvSpPr>
          <p:cNvPr id="41" name="TextBox 40"/>
          <p:cNvSpPr txBox="1"/>
          <p:nvPr/>
        </p:nvSpPr>
        <p:spPr>
          <a:xfrm>
            <a:off x="2357120" y="4487594"/>
            <a:ext cx="3088640" cy="538609"/>
          </a:xfrm>
          <a:prstGeom prst="rect">
            <a:avLst/>
          </a:prstGeom>
          <a:noFill/>
        </p:spPr>
        <p:txBody>
          <a:bodyPr vert="horz" wrap="square" lIns="45720" tIns="45720" rIns="45720" bIns="45720" rtlCol="0" anchor="t" anchorCtr="0">
            <a:spAutoFit/>
          </a:bodyPr>
          <a:lstStyle/>
          <a:p>
            <a:pPr marL="108000" indent="-108000">
              <a:spcBef>
                <a:spcPts val="300"/>
              </a:spcBef>
              <a:spcAft>
                <a:spcPts val="300"/>
              </a:spcAft>
              <a:buSzPct val="120000"/>
              <a:buFont typeface="Arial"/>
              <a:buChar char="•"/>
            </a:pPr>
            <a:r>
              <a:rPr lang="en-US" sz="1200" dirty="0" smtClean="0">
                <a:solidFill>
                  <a:schemeClr val="accent2"/>
                </a:solidFill>
                <a:latin typeface="Georgia"/>
                <a:cs typeface="Georgia"/>
              </a:rPr>
              <a:t>Hospitals </a:t>
            </a:r>
            <a:r>
              <a:rPr lang="en-US" sz="1200" dirty="0">
                <a:solidFill>
                  <a:schemeClr val="accent2"/>
                </a:solidFill>
                <a:latin typeface="Georgia"/>
                <a:cs typeface="Georgia"/>
              </a:rPr>
              <a:t>/ </a:t>
            </a:r>
            <a:r>
              <a:rPr lang="en-US" sz="1200" dirty="0" smtClean="0">
                <a:solidFill>
                  <a:schemeClr val="accent2"/>
                </a:solidFill>
                <a:latin typeface="Georgia"/>
                <a:cs typeface="Georgia"/>
              </a:rPr>
              <a:t>Physicians</a:t>
            </a:r>
          </a:p>
          <a:p>
            <a:pPr marL="108000" indent="-108000">
              <a:spcBef>
                <a:spcPts val="300"/>
              </a:spcBef>
              <a:spcAft>
                <a:spcPts val="300"/>
              </a:spcAft>
              <a:buSzPct val="120000"/>
              <a:buFont typeface="Arial"/>
              <a:buChar char="•"/>
            </a:pPr>
            <a:r>
              <a:rPr lang="en-US" sz="1200" dirty="0" smtClean="0">
                <a:solidFill>
                  <a:schemeClr val="accent2"/>
                </a:solidFill>
                <a:latin typeface="Georgia"/>
                <a:cs typeface="Georgia"/>
              </a:rPr>
              <a:t>Health Plans</a:t>
            </a:r>
          </a:p>
        </p:txBody>
      </p:sp>
      <p:sp>
        <p:nvSpPr>
          <p:cNvPr id="42" name="TextBox 41"/>
          <p:cNvSpPr txBox="1"/>
          <p:nvPr/>
        </p:nvSpPr>
        <p:spPr>
          <a:xfrm>
            <a:off x="6227192" y="1566988"/>
            <a:ext cx="1874872" cy="369332"/>
          </a:xfrm>
          <a:prstGeom prst="rect">
            <a:avLst/>
          </a:prstGeom>
          <a:noFill/>
        </p:spPr>
        <p:txBody>
          <a:bodyPr vert="horz" wrap="none" lIns="45720" tIns="45720" rIns="45720" bIns="45720" rtlCol="0" anchor="t" anchorCtr="0">
            <a:spAutoFit/>
          </a:bodyPr>
          <a:lstStyle/>
          <a:p>
            <a:pPr marR="0" algn="ctr" defTabSz="914400" rtl="0" eaLnBrk="1" fontAlgn="auto" latinLnBrk="0" hangingPunct="1">
              <a:spcBef>
                <a:spcPts val="300"/>
              </a:spcBef>
              <a:spcAft>
                <a:spcPts val="300"/>
              </a:spcAft>
              <a:buClr>
                <a:schemeClr val="accent2"/>
              </a:buClr>
              <a:buSzPct val="120000"/>
              <a:tabLst/>
            </a:pPr>
            <a:r>
              <a:rPr kumimoji="0" lang="en-US" b="1" i="0" strike="noStrike" kern="1200" cap="none" spc="0" normalizeH="0" baseline="0" noProof="0" dirty="0" smtClean="0">
                <a:ln>
                  <a:noFill/>
                </a:ln>
                <a:solidFill>
                  <a:srgbClr val="005A8C"/>
                </a:solidFill>
                <a:effectLst/>
                <a:uLnTx/>
                <a:uFillTx/>
                <a:latin typeface="Arial" pitchFamily="34" charset="0"/>
                <a:ea typeface="+mn-ea"/>
                <a:cs typeface="Arial" pitchFamily="34" charset="0"/>
              </a:rPr>
              <a:t>Business Needs</a:t>
            </a:r>
          </a:p>
        </p:txBody>
      </p:sp>
      <p:sp>
        <p:nvSpPr>
          <p:cNvPr id="43" name="TextBox 42"/>
          <p:cNvSpPr txBox="1"/>
          <p:nvPr/>
        </p:nvSpPr>
        <p:spPr>
          <a:xfrm>
            <a:off x="5611618" y="2059378"/>
            <a:ext cx="3253455" cy="1061829"/>
          </a:xfrm>
          <a:prstGeom prst="rect">
            <a:avLst/>
          </a:prstGeom>
          <a:noFill/>
        </p:spPr>
        <p:txBody>
          <a:bodyPr vert="horz" wrap="none" lIns="45720" tIns="45720" rIns="45720" bIns="45720" rtlCol="0" anchor="t" anchorCtr="0">
            <a:spAutoFit/>
          </a:bodyPr>
          <a:lstStyle/>
          <a:p>
            <a:pPr marL="108000" indent="-108000">
              <a:spcBef>
                <a:spcPts val="300"/>
              </a:spcBef>
              <a:spcAft>
                <a:spcPts val="300"/>
              </a:spcAft>
              <a:buFont typeface="Arial"/>
              <a:buChar char="•"/>
            </a:pPr>
            <a:r>
              <a:rPr lang="en-US" sz="1200" dirty="0" smtClean="0">
                <a:solidFill>
                  <a:srgbClr val="005A8C"/>
                </a:solidFill>
                <a:latin typeface="Georgia"/>
                <a:cs typeface="Georgia"/>
              </a:rPr>
              <a:t>Financial clearance and settlement</a:t>
            </a:r>
          </a:p>
          <a:p>
            <a:pPr marL="108000" indent="-108000">
              <a:spcBef>
                <a:spcPts val="300"/>
              </a:spcBef>
              <a:spcAft>
                <a:spcPts val="300"/>
              </a:spcAft>
              <a:buFont typeface="Arial"/>
              <a:buChar char="•"/>
            </a:pPr>
            <a:r>
              <a:rPr lang="en-US" sz="1200" dirty="0" smtClean="0">
                <a:solidFill>
                  <a:srgbClr val="005A8C"/>
                </a:solidFill>
                <a:latin typeface="Georgia"/>
                <a:cs typeface="Georgia"/>
              </a:rPr>
              <a:t>Health information exchange</a:t>
            </a:r>
          </a:p>
          <a:p>
            <a:pPr marL="108000" indent="-108000">
              <a:spcBef>
                <a:spcPts val="300"/>
              </a:spcBef>
              <a:spcAft>
                <a:spcPts val="300"/>
              </a:spcAft>
              <a:buFont typeface="Arial"/>
              <a:buChar char="•"/>
            </a:pPr>
            <a:r>
              <a:rPr lang="en-US" sz="1200" dirty="0" smtClean="0">
                <a:solidFill>
                  <a:srgbClr val="005A8C"/>
                </a:solidFill>
                <a:latin typeface="Georgia"/>
                <a:cs typeface="Georgia"/>
              </a:rPr>
              <a:t>Connected orders and results</a:t>
            </a:r>
          </a:p>
          <a:p>
            <a:pPr marL="108000" indent="-108000">
              <a:spcBef>
                <a:spcPts val="300"/>
              </a:spcBef>
              <a:spcAft>
                <a:spcPts val="300"/>
              </a:spcAft>
              <a:buFont typeface="Arial"/>
              <a:buChar char="•"/>
            </a:pPr>
            <a:r>
              <a:rPr lang="en-US" sz="1200" dirty="0" smtClean="0">
                <a:solidFill>
                  <a:srgbClr val="005A8C"/>
                </a:solidFill>
                <a:latin typeface="Georgia"/>
                <a:cs typeface="Georgia"/>
              </a:rPr>
              <a:t>Medication history / compliance / adherence</a:t>
            </a:r>
          </a:p>
        </p:txBody>
      </p:sp>
      <p:sp>
        <p:nvSpPr>
          <p:cNvPr id="44" name="TextBox 43"/>
          <p:cNvSpPr txBox="1"/>
          <p:nvPr/>
        </p:nvSpPr>
        <p:spPr>
          <a:xfrm>
            <a:off x="5611618" y="3296034"/>
            <a:ext cx="2158604" cy="800219"/>
          </a:xfrm>
          <a:prstGeom prst="rect">
            <a:avLst/>
          </a:prstGeom>
          <a:noFill/>
        </p:spPr>
        <p:txBody>
          <a:bodyPr vert="horz" wrap="none" lIns="45720" tIns="45720" rIns="45720" bIns="45720" rtlCol="0" anchor="t" anchorCtr="0">
            <a:spAutoFit/>
          </a:bodyPr>
          <a:lstStyle/>
          <a:p>
            <a:pPr marL="108000" indent="-108000">
              <a:spcBef>
                <a:spcPts val="300"/>
              </a:spcBef>
              <a:spcAft>
                <a:spcPts val="300"/>
              </a:spcAft>
              <a:buFont typeface="Arial"/>
              <a:buChar char="•"/>
            </a:pPr>
            <a:r>
              <a:rPr lang="en-US" sz="1200" dirty="0" smtClean="0">
                <a:solidFill>
                  <a:srgbClr val="005A8C"/>
                </a:solidFill>
                <a:latin typeface="Georgia"/>
                <a:cs typeface="Georgia"/>
              </a:rPr>
              <a:t>Administrative connectivity</a:t>
            </a:r>
          </a:p>
          <a:p>
            <a:pPr marL="108000" indent="-108000">
              <a:spcBef>
                <a:spcPts val="300"/>
              </a:spcBef>
              <a:spcAft>
                <a:spcPts val="300"/>
              </a:spcAft>
              <a:buFont typeface="Arial"/>
              <a:buChar char="•"/>
            </a:pPr>
            <a:r>
              <a:rPr lang="en-US" sz="1200" dirty="0" smtClean="0">
                <a:solidFill>
                  <a:srgbClr val="005A8C"/>
                </a:solidFill>
                <a:latin typeface="Georgia"/>
                <a:cs typeface="Georgia"/>
              </a:rPr>
              <a:t>Benefit management</a:t>
            </a:r>
          </a:p>
          <a:p>
            <a:pPr marL="108000" indent="-108000">
              <a:spcBef>
                <a:spcPts val="300"/>
              </a:spcBef>
              <a:spcAft>
                <a:spcPts val="300"/>
              </a:spcAft>
              <a:buFont typeface="Arial"/>
              <a:buChar char="•"/>
            </a:pPr>
            <a:r>
              <a:rPr lang="en-US" sz="1200" dirty="0" smtClean="0">
                <a:solidFill>
                  <a:srgbClr val="005A8C"/>
                </a:solidFill>
                <a:latin typeface="Georgia"/>
                <a:cs typeface="Georgia"/>
              </a:rPr>
              <a:t>Medicare Part D Transaction</a:t>
            </a:r>
          </a:p>
        </p:txBody>
      </p:sp>
      <p:sp>
        <p:nvSpPr>
          <p:cNvPr id="45" name="TextBox 44"/>
          <p:cNvSpPr txBox="1"/>
          <p:nvPr/>
        </p:nvSpPr>
        <p:spPr>
          <a:xfrm>
            <a:off x="5611618" y="5560734"/>
            <a:ext cx="3253455" cy="538609"/>
          </a:xfrm>
          <a:prstGeom prst="rect">
            <a:avLst/>
          </a:prstGeom>
          <a:noFill/>
        </p:spPr>
        <p:txBody>
          <a:bodyPr vert="horz" wrap="none" lIns="45720" tIns="45720" rIns="45720" bIns="45720" rtlCol="0" anchor="t" anchorCtr="0">
            <a:spAutoFit/>
          </a:bodyPr>
          <a:lstStyle/>
          <a:p>
            <a:pPr marL="108000" indent="-108000">
              <a:spcBef>
                <a:spcPts val="300"/>
              </a:spcBef>
              <a:spcAft>
                <a:spcPts val="300"/>
              </a:spcAft>
              <a:buFont typeface="Arial"/>
              <a:buChar char="•"/>
            </a:pPr>
            <a:r>
              <a:rPr lang="en-US" sz="1200" dirty="0" smtClean="0">
                <a:solidFill>
                  <a:srgbClr val="005A8C"/>
                </a:solidFill>
                <a:latin typeface="Georgia"/>
                <a:cs typeface="Georgia"/>
              </a:rPr>
              <a:t>e-Prescribing</a:t>
            </a:r>
          </a:p>
          <a:p>
            <a:pPr marL="108000" indent="-108000">
              <a:spcBef>
                <a:spcPts val="300"/>
              </a:spcBef>
              <a:spcAft>
                <a:spcPts val="300"/>
              </a:spcAft>
              <a:buFont typeface="Arial"/>
              <a:buChar char="•"/>
            </a:pPr>
            <a:r>
              <a:rPr lang="en-US" sz="1200" dirty="0" smtClean="0">
                <a:solidFill>
                  <a:srgbClr val="005A8C"/>
                </a:solidFill>
                <a:latin typeface="Georgia"/>
                <a:cs typeface="Georgia"/>
              </a:rPr>
              <a:t>Medication history / compliance / adherence</a:t>
            </a:r>
          </a:p>
        </p:txBody>
      </p:sp>
      <p:pic>
        <p:nvPicPr>
          <p:cNvPr id="47" name="Picture 4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65516" y="2138867"/>
            <a:ext cx="524170" cy="625181"/>
          </a:xfrm>
          <a:prstGeom prst="rect">
            <a:avLst/>
          </a:prstGeom>
        </p:spPr>
      </p:pic>
      <p:pic>
        <p:nvPicPr>
          <p:cNvPr id="46" name="Picture 45" descr="PhysicianIcon4.png"/>
          <p:cNvPicPr>
            <a:picLocks noChangeAspect="1"/>
          </p:cNvPicPr>
          <p:nvPr/>
        </p:nvPicPr>
        <p:blipFill>
          <a:blip r:embed="rId8" cstate="print"/>
          <a:stretch>
            <a:fillRect/>
          </a:stretch>
        </p:blipFill>
        <p:spPr>
          <a:xfrm>
            <a:off x="678437" y="2399155"/>
            <a:ext cx="686514" cy="690034"/>
          </a:xfrm>
          <a:prstGeom prst="rect">
            <a:avLst/>
          </a:prstGeom>
        </p:spPr>
      </p:pic>
    </p:spTree>
    <p:extLst>
      <p:ext uri="{BB962C8B-B14F-4D97-AF65-F5344CB8AC3E}">
        <p14:creationId xmlns="" xmlns:p14="http://schemas.microsoft.com/office/powerpoint/2010/main" val="8784255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98005" y="1885950"/>
            <a:ext cx="5454650" cy="1155700"/>
          </a:xfrm>
          <a:prstGeom prst="rect">
            <a:avLst/>
          </a:prstGeom>
          <a:solidFill>
            <a:schemeClr val="bg2">
              <a:lumMod val="20000"/>
              <a:lumOff val="80000"/>
            </a:schemeClr>
          </a:solidFill>
          <a:ln w="3175">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4" name="Title 3"/>
          <p:cNvSpPr>
            <a:spLocks noGrp="1"/>
          </p:cNvSpPr>
          <p:nvPr>
            <p:ph type="title"/>
          </p:nvPr>
        </p:nvSpPr>
        <p:spPr>
          <a:xfrm>
            <a:off x="222750" y="720000"/>
            <a:ext cx="7974000" cy="457199"/>
          </a:xfrm>
        </p:spPr>
        <p:txBody>
          <a:bodyPr/>
          <a:lstStyle/>
          <a:p>
            <a:r>
              <a:rPr lang="en-US" sz="2800" dirty="0" smtClean="0">
                <a:sym typeface="Arial Bold" charset="0"/>
              </a:rPr>
              <a:t>Connect for Quality </a:t>
            </a:r>
            <a:r>
              <a:rPr lang="en-US" sz="2800" dirty="0">
                <a:sym typeface="Arial Bold" charset="0"/>
              </a:rPr>
              <a:t>&amp; Operational Efficiency</a:t>
            </a:r>
            <a:endParaRPr lang="en-US" sz="2800" dirty="0"/>
          </a:p>
        </p:txBody>
      </p:sp>
      <p:sp>
        <p:nvSpPr>
          <p:cNvPr id="5" name="Text Placeholder 4"/>
          <p:cNvSpPr>
            <a:spLocks noGrp="1"/>
          </p:cNvSpPr>
          <p:nvPr>
            <p:ph type="body" sz="quarter" idx="15"/>
          </p:nvPr>
        </p:nvSpPr>
        <p:spPr>
          <a:xfrm>
            <a:off x="222750" y="1169988"/>
            <a:ext cx="7739050" cy="457200"/>
          </a:xfrm>
        </p:spPr>
        <p:txBody>
          <a:bodyPr/>
          <a:lstStyle/>
          <a:p>
            <a:r>
              <a:rPr lang="en-US" sz="2000" i="1" dirty="0" smtClean="0">
                <a:solidFill>
                  <a:schemeClr val="bg2"/>
                </a:solidFill>
              </a:rPr>
              <a:t>Experience and Results</a:t>
            </a:r>
            <a:endParaRPr lang="en-US" sz="2000" i="1" dirty="0">
              <a:solidFill>
                <a:schemeClr val="bg2"/>
              </a:solidFill>
            </a:endParaRPr>
          </a:p>
        </p:txBody>
      </p:sp>
      <p:sp>
        <p:nvSpPr>
          <p:cNvPr id="24" name="TextBox 23"/>
          <p:cNvSpPr txBox="1"/>
          <p:nvPr/>
        </p:nvSpPr>
        <p:spPr>
          <a:xfrm>
            <a:off x="293692" y="3239790"/>
            <a:ext cx="2831663" cy="142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nSpc>
                <a:spcPts val="2200"/>
              </a:lnSpc>
              <a:spcAft>
                <a:spcPts val="800"/>
              </a:spcAft>
            </a:pPr>
            <a:r>
              <a:rPr lang="en-US" b="1" kern="0" dirty="0" smtClean="0">
                <a:solidFill>
                  <a:srgbClr val="005A8C"/>
                </a:solidFill>
                <a:latin typeface="Arial"/>
                <a:cs typeface="Arial"/>
              </a:rPr>
              <a:t>20+ participating organizations</a:t>
            </a:r>
            <a:r>
              <a:rPr lang="en-US" sz="2000" b="1" kern="0" dirty="0" smtClean="0">
                <a:solidFill>
                  <a:srgbClr val="005A8C"/>
                </a:solidFill>
                <a:latin typeface="Georgia" pitchFamily="18" charset="0"/>
              </a:rPr>
              <a:t> </a:t>
            </a:r>
          </a:p>
          <a:p>
            <a:pPr marL="108000" indent="-108000">
              <a:lnSpc>
                <a:spcPts val="1600"/>
              </a:lnSpc>
              <a:spcAft>
                <a:spcPts val="800"/>
              </a:spcAft>
              <a:buFont typeface="Arial" panose="020B0604020202020204" pitchFamily="34" charset="0"/>
              <a:buChar char="•"/>
            </a:pPr>
            <a:r>
              <a:rPr lang="en-US" sz="1400" kern="0" dirty="0" smtClean="0">
                <a:solidFill>
                  <a:schemeClr val="accent2"/>
                </a:solidFill>
                <a:latin typeface="Georgia" pitchFamily="18" charset="0"/>
              </a:rPr>
              <a:t>Serving a population of 6 million+ people across 10 counties</a:t>
            </a:r>
          </a:p>
          <a:p>
            <a:pPr marL="108000" indent="-108000">
              <a:lnSpc>
                <a:spcPts val="1600"/>
              </a:lnSpc>
              <a:spcAft>
                <a:spcPts val="800"/>
              </a:spcAft>
              <a:buFont typeface="Arial" panose="020B0604020202020204" pitchFamily="34" charset="0"/>
              <a:buChar char="•"/>
            </a:pPr>
            <a:r>
              <a:rPr lang="en-US" sz="1400" kern="0" dirty="0" smtClean="0">
                <a:solidFill>
                  <a:schemeClr val="accent2"/>
                </a:solidFill>
                <a:latin typeface="Georgia" pitchFamily="18" charset="0"/>
              </a:rPr>
              <a:t>Interoperability with:</a:t>
            </a:r>
          </a:p>
        </p:txBody>
      </p:sp>
      <p:sp>
        <p:nvSpPr>
          <p:cNvPr id="25" name="TextBox 24"/>
          <p:cNvSpPr txBox="1"/>
          <p:nvPr/>
        </p:nvSpPr>
        <p:spPr>
          <a:xfrm>
            <a:off x="3220605" y="1975652"/>
            <a:ext cx="2597150" cy="1065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0" rIns="108000" bIns="0" rtlCol="0" anchor="t" anchorCtr="0">
            <a:noAutofit/>
          </a:bodyPr>
          <a:lstStyle>
            <a:defPPr>
              <a:defRPr lang="en-US"/>
            </a:defPPr>
            <a:lvl1pPr marL="117475" indent="-117475">
              <a:lnSpc>
                <a:spcPct val="90000"/>
              </a:lnSpc>
              <a:spcAft>
                <a:spcPts val="300"/>
              </a:spcAft>
              <a:buFont typeface="Arial" panose="020B0604020202020204" pitchFamily="34" charset="0"/>
              <a:buChar char="•"/>
              <a:defRPr sz="1100" kern="0">
                <a:solidFill>
                  <a:schemeClr val="accent5"/>
                </a:solidFill>
                <a:latin typeface="Arial" panose="020B0604020202020204" pitchFamily="34" charset="0"/>
              </a:defRPr>
            </a:lvl1pPr>
          </a:lstStyle>
          <a:p>
            <a:pPr marL="0" indent="0">
              <a:buNone/>
            </a:pPr>
            <a:r>
              <a:rPr lang="en-US" sz="1200" dirty="0" smtClean="0">
                <a:solidFill>
                  <a:schemeClr val="accent2"/>
                </a:solidFill>
                <a:latin typeface="Georgia" pitchFamily="18" charset="0"/>
              </a:rPr>
              <a:t>            531  Connected Practices</a:t>
            </a:r>
          </a:p>
          <a:p>
            <a:pPr marL="0" indent="0">
              <a:buNone/>
            </a:pPr>
            <a:r>
              <a:rPr lang="en-US" sz="1200" dirty="0" smtClean="0">
                <a:solidFill>
                  <a:schemeClr val="accent2"/>
                </a:solidFill>
                <a:latin typeface="Georgia" pitchFamily="18" charset="0"/>
              </a:rPr>
              <a:t>         1,475  Connected Physicians</a:t>
            </a:r>
          </a:p>
          <a:p>
            <a:pPr marL="0" indent="0">
              <a:buNone/>
            </a:pPr>
            <a:r>
              <a:rPr lang="en-US" sz="1200" dirty="0" smtClean="0">
                <a:solidFill>
                  <a:schemeClr val="accent2"/>
                </a:solidFill>
                <a:latin typeface="Georgia" pitchFamily="18" charset="0"/>
              </a:rPr>
              <a:t>      20,221  Patient </a:t>
            </a:r>
            <a:r>
              <a:rPr lang="en-US" sz="1200" dirty="0">
                <a:solidFill>
                  <a:schemeClr val="accent2"/>
                </a:solidFill>
                <a:latin typeface="Georgia" pitchFamily="18" charset="0"/>
              </a:rPr>
              <a:t>Queries</a:t>
            </a:r>
          </a:p>
          <a:p>
            <a:pPr marL="0" indent="0">
              <a:buNone/>
            </a:pPr>
            <a:r>
              <a:rPr lang="en-US" sz="1200" dirty="0">
                <a:solidFill>
                  <a:schemeClr val="accent2"/>
                </a:solidFill>
                <a:latin typeface="Georgia" pitchFamily="18" charset="0"/>
              </a:rPr>
              <a:t>   </a:t>
            </a:r>
            <a:r>
              <a:rPr lang="en-US" sz="1200" dirty="0" smtClean="0">
                <a:solidFill>
                  <a:schemeClr val="accent2"/>
                </a:solidFill>
                <a:latin typeface="Georgia" pitchFamily="18" charset="0"/>
              </a:rPr>
              <a:t> 107,988  Connected </a:t>
            </a:r>
            <a:r>
              <a:rPr lang="en-US" sz="1200" dirty="0">
                <a:solidFill>
                  <a:schemeClr val="accent2"/>
                </a:solidFill>
                <a:latin typeface="Georgia" pitchFamily="18" charset="0"/>
              </a:rPr>
              <a:t>Patients</a:t>
            </a:r>
          </a:p>
          <a:p>
            <a:pPr marL="0" indent="0">
              <a:buNone/>
            </a:pPr>
            <a:r>
              <a:rPr lang="en-US" sz="1200" dirty="0" smtClean="0">
                <a:solidFill>
                  <a:schemeClr val="accent2"/>
                </a:solidFill>
                <a:latin typeface="Georgia" pitchFamily="18" charset="0"/>
              </a:rPr>
              <a:t> 1,803,818  Results </a:t>
            </a:r>
            <a:r>
              <a:rPr lang="en-US" sz="1200" dirty="0">
                <a:solidFill>
                  <a:schemeClr val="accent2"/>
                </a:solidFill>
                <a:latin typeface="Georgia" pitchFamily="18" charset="0"/>
              </a:rPr>
              <a:t>&amp; Messages </a:t>
            </a:r>
          </a:p>
        </p:txBody>
      </p:sp>
      <p:sp>
        <p:nvSpPr>
          <p:cNvPr id="27" name="TextBox 26"/>
          <p:cNvSpPr txBox="1"/>
          <p:nvPr/>
        </p:nvSpPr>
        <p:spPr>
          <a:xfrm>
            <a:off x="293692" y="4686614"/>
            <a:ext cx="1352113" cy="142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279450" lvl="1" indent="-171450">
              <a:lnSpc>
                <a:spcPts val="1400"/>
              </a:lnSpc>
              <a:buFont typeface="Lucida Grande"/>
              <a:buChar char="­"/>
            </a:pPr>
            <a:r>
              <a:rPr lang="en-US" sz="1100" kern="0" dirty="0">
                <a:solidFill>
                  <a:srgbClr val="005A8C"/>
                </a:solidFill>
                <a:latin typeface="Georgia" pitchFamily="18" charset="0"/>
              </a:rPr>
              <a:t>AllScripts</a:t>
            </a:r>
          </a:p>
          <a:p>
            <a:pPr marL="279450" lvl="1" indent="-171450">
              <a:lnSpc>
                <a:spcPts val="1400"/>
              </a:lnSpc>
              <a:buFont typeface="Lucida Grande"/>
              <a:buChar char="­"/>
            </a:pPr>
            <a:r>
              <a:rPr lang="en-US" sz="1100" kern="0" dirty="0">
                <a:solidFill>
                  <a:srgbClr val="005A8C"/>
                </a:solidFill>
                <a:latin typeface="Georgia" pitchFamily="18" charset="0"/>
              </a:rPr>
              <a:t>Athenahealth</a:t>
            </a:r>
          </a:p>
          <a:p>
            <a:pPr marL="279450" lvl="1" indent="-171450">
              <a:lnSpc>
                <a:spcPts val="1400"/>
              </a:lnSpc>
              <a:buFont typeface="Lucida Grande"/>
              <a:buChar char="­"/>
            </a:pPr>
            <a:r>
              <a:rPr lang="en-US" sz="1100" kern="0" dirty="0" smtClean="0">
                <a:solidFill>
                  <a:srgbClr val="005A8C"/>
                </a:solidFill>
                <a:latin typeface="Georgia" pitchFamily="18" charset="0"/>
              </a:rPr>
              <a:t>Cerner</a:t>
            </a:r>
          </a:p>
          <a:p>
            <a:pPr marL="279450" lvl="1" indent="-171450">
              <a:lnSpc>
                <a:spcPts val="1400"/>
              </a:lnSpc>
              <a:buFont typeface="Lucida Grande"/>
              <a:buChar char="­"/>
            </a:pPr>
            <a:r>
              <a:rPr lang="en-US" sz="1100" kern="0" dirty="0" smtClean="0">
                <a:solidFill>
                  <a:srgbClr val="005A8C"/>
                </a:solidFill>
                <a:latin typeface="Georgia" pitchFamily="18" charset="0"/>
              </a:rPr>
              <a:t>CVS</a:t>
            </a:r>
            <a:endParaRPr lang="en-US" sz="1100" kern="0" dirty="0">
              <a:solidFill>
                <a:srgbClr val="005A8C"/>
              </a:solidFill>
              <a:latin typeface="Georgia" pitchFamily="18" charset="0"/>
            </a:endParaRPr>
          </a:p>
          <a:p>
            <a:pPr marL="279450" lvl="1" indent="-171450">
              <a:lnSpc>
                <a:spcPts val="1400"/>
              </a:lnSpc>
              <a:buFont typeface="Lucida Grande"/>
              <a:buChar char="­"/>
            </a:pPr>
            <a:r>
              <a:rPr lang="en-US" sz="1100" kern="0" dirty="0">
                <a:solidFill>
                  <a:srgbClr val="005A8C"/>
                </a:solidFill>
                <a:latin typeface="Georgia" pitchFamily="18" charset="0"/>
              </a:rPr>
              <a:t>Eclipsys </a:t>
            </a:r>
          </a:p>
          <a:p>
            <a:pPr marL="279450" lvl="1" indent="-171450">
              <a:lnSpc>
                <a:spcPts val="1400"/>
              </a:lnSpc>
              <a:buFont typeface="Lucida Grande"/>
              <a:buChar char="­"/>
            </a:pPr>
            <a:r>
              <a:rPr lang="en-US" sz="1100" kern="0" dirty="0">
                <a:solidFill>
                  <a:srgbClr val="005A8C"/>
                </a:solidFill>
                <a:latin typeface="Georgia" pitchFamily="18" charset="0"/>
              </a:rPr>
              <a:t>eMDs </a:t>
            </a:r>
          </a:p>
          <a:p>
            <a:pPr marL="279450" lvl="1" indent="-171450">
              <a:lnSpc>
                <a:spcPts val="1400"/>
              </a:lnSpc>
              <a:buFont typeface="Lucida Grande"/>
              <a:buChar char="­"/>
            </a:pPr>
            <a:r>
              <a:rPr lang="en-US" sz="1100" kern="0" dirty="0">
                <a:solidFill>
                  <a:srgbClr val="005A8C"/>
                </a:solidFill>
                <a:latin typeface="Georgia" pitchFamily="18" charset="0"/>
              </a:rPr>
              <a:t>Epic </a:t>
            </a:r>
          </a:p>
          <a:p>
            <a:pPr marL="279450" lvl="1" indent="-171450">
              <a:lnSpc>
                <a:spcPts val="1400"/>
              </a:lnSpc>
              <a:buFont typeface="Lucida Grande"/>
              <a:buChar char="­"/>
            </a:pPr>
            <a:r>
              <a:rPr lang="en-US" sz="1100" kern="0" dirty="0">
                <a:solidFill>
                  <a:srgbClr val="005A8C"/>
                </a:solidFill>
                <a:latin typeface="Georgia" pitchFamily="18" charset="0"/>
              </a:rPr>
              <a:t>eCW</a:t>
            </a:r>
          </a:p>
          <a:p>
            <a:pPr marL="279450" lvl="1" indent="-171450">
              <a:lnSpc>
                <a:spcPts val="1400"/>
              </a:lnSpc>
              <a:buFont typeface="Lucida Grande"/>
              <a:buChar char="­"/>
            </a:pPr>
            <a:r>
              <a:rPr lang="en-US" sz="1100" kern="0" dirty="0" smtClean="0">
                <a:solidFill>
                  <a:srgbClr val="005A8C"/>
                </a:solidFill>
                <a:latin typeface="Georgia" pitchFamily="18" charset="0"/>
              </a:rPr>
              <a:t>GE</a:t>
            </a:r>
            <a:endParaRPr lang="en-US" sz="1100" kern="0" dirty="0">
              <a:solidFill>
                <a:srgbClr val="005A8C"/>
              </a:solidFill>
              <a:latin typeface="Georgia" pitchFamily="18" charset="0"/>
            </a:endParaRPr>
          </a:p>
        </p:txBody>
      </p:sp>
      <p:sp>
        <p:nvSpPr>
          <p:cNvPr id="28" name="TextBox 27"/>
          <p:cNvSpPr txBox="1"/>
          <p:nvPr/>
        </p:nvSpPr>
        <p:spPr>
          <a:xfrm>
            <a:off x="1639892" y="4686614"/>
            <a:ext cx="1352113" cy="142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279450" lvl="1" indent="-171450">
              <a:lnSpc>
                <a:spcPts val="1400"/>
              </a:lnSpc>
              <a:buFont typeface="Lucida Grande"/>
              <a:buChar char="­"/>
            </a:pPr>
            <a:r>
              <a:rPr lang="en-US" sz="1100" kern="0" dirty="0">
                <a:solidFill>
                  <a:srgbClr val="005A8C"/>
                </a:solidFill>
                <a:latin typeface="Georgia" pitchFamily="18" charset="0"/>
              </a:rPr>
              <a:t>Greenway</a:t>
            </a:r>
          </a:p>
          <a:p>
            <a:pPr marL="279450" lvl="1" indent="-171450">
              <a:lnSpc>
                <a:spcPts val="1400"/>
              </a:lnSpc>
              <a:buFont typeface="Lucida Grande"/>
              <a:buChar char="­"/>
            </a:pPr>
            <a:r>
              <a:rPr lang="en-US" sz="1100" kern="0" dirty="0">
                <a:solidFill>
                  <a:srgbClr val="005A8C"/>
                </a:solidFill>
                <a:latin typeface="Georgia" pitchFamily="18" charset="0"/>
              </a:rPr>
              <a:t>LabCorp </a:t>
            </a:r>
          </a:p>
          <a:p>
            <a:pPr marL="279450" lvl="1" indent="-171450">
              <a:lnSpc>
                <a:spcPts val="1400"/>
              </a:lnSpc>
              <a:buFont typeface="Lucida Grande"/>
              <a:buChar char="­"/>
            </a:pPr>
            <a:r>
              <a:rPr lang="en-US" sz="1100" kern="0" dirty="0">
                <a:solidFill>
                  <a:srgbClr val="005A8C"/>
                </a:solidFill>
                <a:latin typeface="Georgia" pitchFamily="18" charset="0"/>
              </a:rPr>
              <a:t>McKesson</a:t>
            </a:r>
          </a:p>
          <a:p>
            <a:pPr marL="279450" lvl="1" indent="-171450">
              <a:lnSpc>
                <a:spcPts val="1400"/>
              </a:lnSpc>
              <a:buFont typeface="Lucida Grande"/>
              <a:buChar char="­"/>
            </a:pPr>
            <a:r>
              <a:rPr lang="en-US" sz="1100" kern="0" dirty="0">
                <a:solidFill>
                  <a:srgbClr val="005A8C"/>
                </a:solidFill>
                <a:latin typeface="Georgia" pitchFamily="18" charset="0"/>
              </a:rPr>
              <a:t>NextGen</a:t>
            </a:r>
          </a:p>
          <a:p>
            <a:pPr marL="279450" lvl="1" indent="-171450">
              <a:lnSpc>
                <a:spcPts val="1400"/>
              </a:lnSpc>
              <a:buFont typeface="Lucida Grande"/>
              <a:buChar char="­"/>
            </a:pPr>
            <a:r>
              <a:rPr lang="en-US" sz="1100" kern="0" dirty="0">
                <a:solidFill>
                  <a:srgbClr val="005A8C"/>
                </a:solidFill>
                <a:latin typeface="Georgia" pitchFamily="18" charset="0"/>
              </a:rPr>
              <a:t>Meridian</a:t>
            </a:r>
          </a:p>
          <a:p>
            <a:pPr marL="279450" lvl="1" indent="-171450">
              <a:lnSpc>
                <a:spcPts val="1400"/>
              </a:lnSpc>
              <a:buFont typeface="Lucida Grande"/>
              <a:buChar char="­"/>
            </a:pPr>
            <a:r>
              <a:rPr lang="en-US" sz="1100" kern="0" dirty="0">
                <a:solidFill>
                  <a:srgbClr val="005A8C"/>
                </a:solidFill>
                <a:latin typeface="Georgia" pitchFamily="18" charset="0"/>
              </a:rPr>
              <a:t>Misys </a:t>
            </a:r>
          </a:p>
          <a:p>
            <a:pPr marL="279450" lvl="1" indent="-171450">
              <a:lnSpc>
                <a:spcPts val="1400"/>
              </a:lnSpc>
              <a:buFont typeface="Lucida Grande"/>
              <a:buChar char="­"/>
            </a:pPr>
            <a:r>
              <a:rPr lang="en-US" sz="1100" kern="0" dirty="0">
                <a:solidFill>
                  <a:srgbClr val="005A8C"/>
                </a:solidFill>
                <a:latin typeface="Georgia" pitchFamily="18" charset="0"/>
              </a:rPr>
              <a:t>Siemens</a:t>
            </a:r>
          </a:p>
        </p:txBody>
      </p:sp>
      <p:sp>
        <p:nvSpPr>
          <p:cNvPr id="31" name="Rectangle 30"/>
          <p:cNvSpPr/>
          <p:nvPr/>
        </p:nvSpPr>
        <p:spPr>
          <a:xfrm>
            <a:off x="3501592" y="3460750"/>
            <a:ext cx="2030413" cy="269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 rIns="0" rtlCol="0" anchor="t" anchorCtr="0"/>
          <a:lstStyle/>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42,000+</a:t>
            </a:r>
            <a:r>
              <a:rPr lang="en-US" sz="1400" dirty="0" smtClean="0">
                <a:solidFill>
                  <a:srgbClr val="005A8C"/>
                </a:solidFill>
                <a:latin typeface="Georgia" pitchFamily="18" charset="0"/>
                <a:cs typeface="Arial" panose="020B0604020202020204" pitchFamily="34" charset="0"/>
              </a:rPr>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connected providers </a:t>
            </a:r>
          </a:p>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180+</a:t>
            </a:r>
            <a:r>
              <a:rPr lang="en-US" sz="1400" dirty="0" smtClean="0">
                <a:solidFill>
                  <a:srgbClr val="005A8C"/>
                </a:solidFill>
                <a:latin typeface="Georgia" pitchFamily="18" charset="0"/>
                <a:cs typeface="Arial" panose="020B0604020202020204" pitchFamily="34" charset="0"/>
              </a:rPr>
              <a:t>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Health Systems &amp; IPAs </a:t>
            </a:r>
          </a:p>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70+</a:t>
            </a:r>
            <a:r>
              <a:rPr lang="en-US" sz="1400" dirty="0" smtClean="0">
                <a:solidFill>
                  <a:srgbClr val="005A8C"/>
                </a:solidFill>
                <a:latin typeface="Georgia" pitchFamily="18" charset="0"/>
                <a:cs typeface="Arial" panose="020B0604020202020204" pitchFamily="34" charset="0"/>
              </a:rPr>
              <a:t>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private &amp; public HIEs</a:t>
            </a:r>
          </a:p>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37M+</a:t>
            </a:r>
            <a:r>
              <a:rPr lang="en-US" sz="1400" dirty="0" smtClean="0">
                <a:solidFill>
                  <a:srgbClr val="005A8C"/>
                </a:solidFill>
                <a:latin typeface="Georgia" pitchFamily="18" charset="0"/>
                <a:cs typeface="Arial" panose="020B0604020202020204" pitchFamily="34" charset="0"/>
              </a:rPr>
              <a:t>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patient records</a:t>
            </a:r>
            <a:endParaRPr lang="en-US" sz="1400" dirty="0">
              <a:solidFill>
                <a:srgbClr val="005A8C"/>
              </a:solidFill>
              <a:latin typeface="Georgia" pitchFamily="18" charset="0"/>
              <a:cs typeface="Arial" panose="020B0604020202020204" pitchFamily="34" charset="0"/>
            </a:endParaRPr>
          </a:p>
        </p:txBody>
      </p:sp>
      <p:grpSp>
        <p:nvGrpSpPr>
          <p:cNvPr id="7" name="Group 9"/>
          <p:cNvGrpSpPr/>
          <p:nvPr/>
        </p:nvGrpSpPr>
        <p:grpSpPr>
          <a:xfrm>
            <a:off x="5868555" y="1892101"/>
            <a:ext cx="3060700" cy="3139017"/>
            <a:chOff x="5854700" y="3314700"/>
            <a:chExt cx="3060700" cy="3139017"/>
          </a:xfrm>
        </p:grpSpPr>
        <p:sp>
          <p:nvSpPr>
            <p:cNvPr id="34" name="Rectangle 33"/>
            <p:cNvSpPr/>
            <p:nvPr/>
          </p:nvSpPr>
          <p:spPr>
            <a:xfrm>
              <a:off x="5854700" y="3314700"/>
              <a:ext cx="3060700" cy="3028950"/>
            </a:xfrm>
            <a:prstGeom prst="rect">
              <a:avLst/>
            </a:prstGeom>
            <a:noFill/>
            <a:ln w="6350" cmpd="sng">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2" name="TextBox 31"/>
            <p:cNvSpPr txBox="1"/>
            <p:nvPr/>
          </p:nvSpPr>
          <p:spPr>
            <a:xfrm>
              <a:off x="5963830" y="3411274"/>
              <a:ext cx="2811869" cy="265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08000" rIns="91440" bIns="108000" rtlCol="0" anchor="t" anchorCtr="0">
              <a:noAutofit/>
            </a:bodyPr>
            <a:lstStyle>
              <a:defPPr>
                <a:defRPr lang="en-US"/>
              </a:defPPr>
              <a:lvl1pPr marL="114300" indent="-114300">
                <a:buClr>
                  <a:schemeClr val="accent2"/>
                </a:buClr>
                <a:buSzPct val="120000"/>
                <a:defRPr sz="2000" b="1" kern="0">
                  <a:solidFill>
                    <a:schemeClr val="bg1"/>
                  </a:solidFill>
                  <a:latin typeface="Georgia" pitchFamily="18" charset="0"/>
                </a:defRPr>
              </a:lvl1pPr>
            </a:lstStyle>
            <a:p>
              <a:r>
                <a:rPr lang="en-US" sz="1600" dirty="0">
                  <a:solidFill>
                    <a:srgbClr val="005A8C"/>
                  </a:solidFill>
                </a:rPr>
                <a:t>“McKesson’s experience with providers, payers, pharmacies and claims processing positions them better than any other vendor to take us where we need to go.”</a:t>
              </a:r>
            </a:p>
            <a:p>
              <a:pPr marL="252000"/>
              <a:endParaRPr lang="en-US" sz="1600" dirty="0">
                <a:solidFill>
                  <a:srgbClr val="005A8C"/>
                </a:solidFill>
                <a:effectLst>
                  <a:outerShdw blurRad="38100" dist="38100" dir="2700000" algn="tl">
                    <a:srgbClr val="000000">
                      <a:alpha val="43137"/>
                    </a:srgbClr>
                  </a:outerShdw>
                </a:effectLst>
              </a:endParaRPr>
            </a:p>
            <a:p>
              <a:pPr marL="252000"/>
              <a:r>
                <a:rPr lang="it-IT" sz="1000" b="0" kern="1200" dirty="0">
                  <a:solidFill>
                    <a:srgbClr val="005A8C"/>
                  </a:solidFill>
                  <a:cs typeface="Arial" pitchFamily="34" charset="0"/>
                </a:rPr>
                <a:t>Deane Morrison</a:t>
              </a:r>
            </a:p>
            <a:p>
              <a:pPr marL="252000"/>
              <a:r>
                <a:rPr lang="it-IT" sz="1000" b="0" kern="1200" dirty="0">
                  <a:solidFill>
                    <a:srgbClr val="005A8C"/>
                  </a:solidFill>
                  <a:cs typeface="Arial" pitchFamily="34" charset="0"/>
                </a:rPr>
                <a:t>CIO</a:t>
              </a:r>
            </a:p>
            <a:p>
              <a:pPr marL="252000"/>
              <a:r>
                <a:rPr lang="it-IT" sz="1000" b="0" kern="1200" dirty="0">
                  <a:solidFill>
                    <a:srgbClr val="005A8C"/>
                  </a:solidFill>
                  <a:cs typeface="Arial" pitchFamily="34" charset="0"/>
                </a:rPr>
                <a:t>Capital Region Healthcare Concord, </a:t>
              </a:r>
              <a:r>
                <a:rPr lang="it-IT" sz="1000" b="0" kern="1200" dirty="0" smtClean="0">
                  <a:solidFill>
                    <a:srgbClr val="005A8C"/>
                  </a:solidFill>
                  <a:cs typeface="Arial" pitchFamily="34" charset="0"/>
                </a:rPr>
                <a:t>NH</a:t>
              </a:r>
              <a:endParaRPr lang="en-US" sz="1000" b="0" dirty="0">
                <a:solidFill>
                  <a:srgbClr val="005A8C"/>
                </a:solidFill>
              </a:endParaRPr>
            </a:p>
          </p:txBody>
        </p:sp>
        <p:grpSp>
          <p:nvGrpSpPr>
            <p:cNvPr id="8" name="Group 37"/>
            <p:cNvGrpSpPr/>
            <p:nvPr/>
          </p:nvGrpSpPr>
          <p:grpSpPr>
            <a:xfrm>
              <a:off x="6883400" y="6102350"/>
              <a:ext cx="1054100" cy="351367"/>
              <a:chOff x="6737350" y="5626100"/>
              <a:chExt cx="1390650" cy="463550"/>
            </a:xfrm>
          </p:grpSpPr>
          <p:sp>
            <p:nvSpPr>
              <p:cNvPr id="36" name="Rectangle 35"/>
              <p:cNvSpPr/>
              <p:nvPr/>
            </p:nvSpPr>
            <p:spPr>
              <a:xfrm>
                <a:off x="6737350" y="5626100"/>
                <a:ext cx="1390650" cy="4635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33" name="Picture 32" descr="ConcordHospLogo1.png"/>
              <p:cNvPicPr>
                <a:picLocks noChangeAspect="1"/>
              </p:cNvPicPr>
              <p:nvPr/>
            </p:nvPicPr>
            <p:blipFill>
              <a:blip r:embed="rId3" cstate="print"/>
              <a:stretch>
                <a:fillRect/>
              </a:stretch>
            </p:blipFill>
            <p:spPr>
              <a:xfrm>
                <a:off x="6825528" y="5709406"/>
                <a:ext cx="1214294" cy="315716"/>
              </a:xfrm>
              <a:prstGeom prst="rect">
                <a:avLst/>
              </a:prstGeom>
            </p:spPr>
          </p:pic>
        </p:grpSp>
      </p:grpSp>
      <p:sp>
        <p:nvSpPr>
          <p:cNvPr id="39" name="Rectangle 38"/>
          <p:cNvSpPr/>
          <p:nvPr/>
        </p:nvSpPr>
        <p:spPr>
          <a:xfrm>
            <a:off x="3392055" y="3314700"/>
            <a:ext cx="2273300" cy="3028950"/>
          </a:xfrm>
          <a:prstGeom prst="rect">
            <a:avLst/>
          </a:prstGeom>
          <a:noFill/>
          <a:ln w="6350" cmpd="sng">
            <a:solidFill>
              <a:srgbClr val="5A8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47" name="Picture 46" descr="logo.png"/>
          <p:cNvPicPr>
            <a:picLocks noChangeAspect="1"/>
          </p:cNvPicPr>
          <p:nvPr/>
        </p:nvPicPr>
        <p:blipFill>
          <a:blip r:embed="rId4" cstate="print"/>
          <a:stretch>
            <a:fillRect/>
          </a:stretch>
        </p:blipFill>
        <p:spPr>
          <a:xfrm>
            <a:off x="365192" y="2074631"/>
            <a:ext cx="2679776" cy="678114"/>
          </a:xfrm>
          <a:prstGeom prst="rect">
            <a:avLst/>
          </a:prstGeom>
          <a:noFill/>
        </p:spPr>
      </p:pic>
      <p:grpSp>
        <p:nvGrpSpPr>
          <p:cNvPr id="9" name="Group 8"/>
          <p:cNvGrpSpPr/>
          <p:nvPr/>
        </p:nvGrpSpPr>
        <p:grpSpPr>
          <a:xfrm>
            <a:off x="5887871" y="5198479"/>
            <a:ext cx="3060700" cy="1150895"/>
            <a:chOff x="5854700" y="1887621"/>
            <a:chExt cx="3060700" cy="1150895"/>
          </a:xfrm>
        </p:grpSpPr>
        <p:sp>
          <p:nvSpPr>
            <p:cNvPr id="29" name="Rectangle 28"/>
            <p:cNvSpPr/>
            <p:nvPr/>
          </p:nvSpPr>
          <p:spPr>
            <a:xfrm>
              <a:off x="5854700" y="1887621"/>
              <a:ext cx="3060700" cy="1150895"/>
            </a:xfrm>
            <a:prstGeom prst="rect">
              <a:avLst/>
            </a:prstGeom>
            <a:solidFill>
              <a:schemeClr val="bg2">
                <a:lumMod val="20000"/>
                <a:lumOff val="80000"/>
              </a:schemeClr>
            </a:solidFill>
            <a:ln w="6350" cmpd="sng">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42" name="Text Placeholder 17"/>
            <p:cNvSpPr txBox="1">
              <a:spLocks/>
            </p:cNvSpPr>
            <p:nvPr/>
          </p:nvSpPr>
          <p:spPr>
            <a:xfrm>
              <a:off x="5978237" y="2041668"/>
              <a:ext cx="1224986" cy="760721"/>
            </a:xfrm>
            <a:prstGeom prst="rect">
              <a:avLst/>
            </a:prstGeom>
            <a:noFill/>
            <a:ln>
              <a:noFill/>
              <a:prstDash val="sysDot"/>
            </a:ln>
          </p:spPr>
          <p:txBody>
            <a:bodyPr wrap="square" rtlCol="0">
              <a:spAutoFit/>
            </a:bodyPr>
            <a:lstStyle>
              <a:defPPr>
                <a:defRPr lang="en-US"/>
              </a:defPPr>
              <a:lvl1pPr algn="ctr">
                <a:lnSpc>
                  <a:spcPct val="90000"/>
                </a:lnSpc>
                <a:defRPr b="1">
                  <a:solidFill>
                    <a:schemeClr val="bg1"/>
                  </a:solidFill>
                  <a:latin typeface="Arial" panose="020B0604020202020204" pitchFamily="34" charset="0"/>
                  <a:cs typeface="Arial" panose="020B0604020202020204" pitchFamily="34" charset="0"/>
                </a:defRPr>
              </a:lvl1pPr>
            </a:lstStyle>
            <a:p>
              <a:r>
                <a:rPr lang="en-US" sz="2000" dirty="0" smtClean="0">
                  <a:solidFill>
                    <a:schemeClr val="accent2"/>
                  </a:solidFill>
                  <a:latin typeface="Arial"/>
                  <a:cs typeface="Arial"/>
                </a:rPr>
                <a:t>50K+</a:t>
              </a:r>
              <a:r>
                <a:rPr lang="en-US" sz="2800" dirty="0" smtClean="0">
                  <a:solidFill>
                    <a:schemeClr val="accent2"/>
                  </a:solidFill>
                  <a:latin typeface="Arial"/>
                  <a:cs typeface="Arial"/>
                </a:rPr>
                <a:t/>
              </a:r>
              <a:br>
                <a:rPr lang="en-US" sz="2800" dirty="0" smtClean="0">
                  <a:solidFill>
                    <a:schemeClr val="accent2"/>
                  </a:solidFill>
                  <a:latin typeface="Arial"/>
                  <a:cs typeface="Arial"/>
                </a:rPr>
              </a:br>
              <a:r>
                <a:rPr lang="en-US" sz="1400" b="0" dirty="0" smtClean="0">
                  <a:solidFill>
                    <a:schemeClr val="accent2"/>
                  </a:solidFill>
                  <a:latin typeface="Arial"/>
                  <a:cs typeface="Arial"/>
                </a:rPr>
                <a:t>retail pharmacies</a:t>
              </a:r>
              <a:endParaRPr lang="en-US" sz="1400" b="0" dirty="0">
                <a:solidFill>
                  <a:schemeClr val="accent2"/>
                </a:solidFill>
                <a:latin typeface="Arial"/>
                <a:cs typeface="Arial"/>
              </a:endParaRPr>
            </a:p>
          </p:txBody>
        </p:sp>
        <p:sp>
          <p:nvSpPr>
            <p:cNvPr id="43" name="Text Placeholder 17"/>
            <p:cNvSpPr txBox="1">
              <a:spLocks/>
            </p:cNvSpPr>
            <p:nvPr/>
          </p:nvSpPr>
          <p:spPr>
            <a:xfrm>
              <a:off x="7291982" y="2026905"/>
              <a:ext cx="1507937" cy="954620"/>
            </a:xfrm>
            <a:prstGeom prst="rect">
              <a:avLst/>
            </a:prstGeom>
            <a:noFill/>
            <a:ln>
              <a:noFill/>
              <a:prstDash val="sysDot"/>
            </a:ln>
          </p:spPr>
          <p:txBody>
            <a:bodyPr wrap="square" rtlCol="0">
              <a:spAutoFit/>
            </a:bodyPr>
            <a:lstStyle>
              <a:defPPr>
                <a:defRPr lang="en-US"/>
              </a:defPPr>
              <a:lvl1pPr algn="ctr">
                <a:lnSpc>
                  <a:spcPct val="90000"/>
                </a:lnSpc>
                <a:defRPr b="1">
                  <a:solidFill>
                    <a:schemeClr val="bg1"/>
                  </a:solidFill>
                  <a:latin typeface="Arial" panose="020B0604020202020204" pitchFamily="34" charset="0"/>
                  <a:cs typeface="Arial" panose="020B0604020202020204" pitchFamily="34" charset="0"/>
                </a:defRPr>
              </a:lvl1pPr>
            </a:lstStyle>
            <a:p>
              <a:r>
                <a:rPr lang="en-US" b="0" dirty="0" smtClean="0">
                  <a:solidFill>
                    <a:schemeClr val="bg2"/>
                  </a:solidFill>
                  <a:latin typeface="Arial"/>
                  <a:cs typeface="Arial"/>
                </a:rPr>
                <a:t> </a:t>
              </a:r>
              <a:r>
                <a:rPr lang="en-US" sz="2000" dirty="0" smtClean="0">
                  <a:solidFill>
                    <a:schemeClr val="accent2"/>
                  </a:solidFill>
                  <a:latin typeface="Arial"/>
                  <a:cs typeface="Arial"/>
                </a:rPr>
                <a:t>14B+</a:t>
              </a:r>
              <a:r>
                <a:rPr lang="en-US" sz="2800" dirty="0" smtClean="0">
                  <a:solidFill>
                    <a:schemeClr val="accent2"/>
                  </a:solidFill>
                  <a:latin typeface="Arial"/>
                  <a:cs typeface="Arial"/>
                </a:rPr>
                <a:t/>
              </a:r>
              <a:br>
                <a:rPr lang="en-US" sz="2800" dirty="0" smtClean="0">
                  <a:solidFill>
                    <a:schemeClr val="accent2"/>
                  </a:solidFill>
                  <a:latin typeface="Arial"/>
                  <a:cs typeface="Arial"/>
                </a:rPr>
              </a:br>
              <a:r>
                <a:rPr lang="en-US" sz="1400" b="0" dirty="0" smtClean="0">
                  <a:solidFill>
                    <a:schemeClr val="accent2"/>
                  </a:solidFill>
                  <a:latin typeface="Arial"/>
                  <a:cs typeface="Arial"/>
                </a:rPr>
                <a:t>prescription </a:t>
              </a:r>
              <a:r>
                <a:rPr lang="en-US" sz="1400" b="0" dirty="0">
                  <a:solidFill>
                    <a:schemeClr val="accent2"/>
                  </a:solidFill>
                  <a:latin typeface="Arial"/>
                  <a:cs typeface="Arial"/>
                </a:rPr>
                <a:t>transactions per year</a:t>
              </a:r>
            </a:p>
          </p:txBody>
        </p:sp>
      </p:grpSp>
      <p:pic>
        <p:nvPicPr>
          <p:cNvPr id="30" name="Picture 29" descr="car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00050" y="720000"/>
            <a:ext cx="720000" cy="720000"/>
          </a:xfrm>
          <a:prstGeom prst="rect">
            <a:avLst/>
          </a:prstGeom>
        </p:spPr>
      </p:pic>
      <p:sp>
        <p:nvSpPr>
          <p:cNvPr id="35"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37"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8</a:t>
            </a:fld>
            <a:endParaRPr dirty="0">
              <a:solidFill>
                <a:srgbClr val="005A8C"/>
              </a:solidFill>
            </a:endParaRPr>
          </a:p>
        </p:txBody>
      </p:sp>
      <p:sp>
        <p:nvSpPr>
          <p:cNvPr id="49" name="Isosceles Triangle 48"/>
          <p:cNvSpPr/>
          <p:nvPr/>
        </p:nvSpPr>
        <p:spPr>
          <a:xfrm rot="10800000">
            <a:off x="972705" y="3040062"/>
            <a:ext cx="742950" cy="196850"/>
          </a:xfrm>
          <a:prstGeom prst="triangle">
            <a:avLst>
              <a:gd name="adj" fmla="val 52667"/>
            </a:avLst>
          </a:prstGeom>
          <a:solidFill>
            <a:schemeClr val="bg2">
              <a:lumMod val="20000"/>
              <a:lumOff val="80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cxnSp>
        <p:nvCxnSpPr>
          <p:cNvPr id="38" name="Straight Connector 37"/>
          <p:cNvCxnSpPr>
            <a:stCxn id="49" idx="4"/>
            <a:endCxn id="49" idx="0"/>
          </p:cNvCxnSpPr>
          <p:nvPr/>
        </p:nvCxnSpPr>
        <p:spPr>
          <a:xfrm>
            <a:off x="972705" y="3040062"/>
            <a:ext cx="351661" cy="196850"/>
          </a:xfrm>
          <a:prstGeom prst="line">
            <a:avLst/>
          </a:prstGeom>
          <a:solidFill>
            <a:schemeClr val="bg2">
              <a:lumMod val="20000"/>
              <a:lumOff val="80000"/>
            </a:schemeClr>
          </a:solidFill>
          <a:ln w="3175">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a:stCxn id="49" idx="0"/>
            <a:endCxn id="49" idx="2"/>
          </p:cNvCxnSpPr>
          <p:nvPr/>
        </p:nvCxnSpPr>
        <p:spPr>
          <a:xfrm flipV="1">
            <a:off x="1324366" y="3040062"/>
            <a:ext cx="391289" cy="196850"/>
          </a:xfrm>
          <a:prstGeom prst="line">
            <a:avLst/>
          </a:prstGeom>
          <a:solidFill>
            <a:schemeClr val="bg2">
              <a:lumMod val="20000"/>
              <a:lumOff val="80000"/>
            </a:schemeClr>
          </a:solidFill>
          <a:ln w="3175">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 xmlns:p14="http://schemas.microsoft.com/office/powerpoint/2010/main" val="29515142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Rectangle 39"/>
          <p:cNvSpPr/>
          <p:nvPr/>
        </p:nvSpPr>
        <p:spPr>
          <a:xfrm>
            <a:off x="198005" y="1885950"/>
            <a:ext cx="5454650" cy="1155700"/>
          </a:xfrm>
          <a:prstGeom prst="rect">
            <a:avLst/>
          </a:prstGeom>
          <a:solidFill>
            <a:schemeClr val="bg2">
              <a:lumMod val="20000"/>
              <a:lumOff val="80000"/>
            </a:schemeClr>
          </a:solidFill>
          <a:ln w="3175">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41" name="TextBox 40"/>
          <p:cNvSpPr txBox="1"/>
          <p:nvPr/>
        </p:nvSpPr>
        <p:spPr>
          <a:xfrm>
            <a:off x="3220605" y="1975652"/>
            <a:ext cx="2597150" cy="1065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0" rIns="108000" bIns="0" rtlCol="0" anchor="t" anchorCtr="0">
            <a:noAutofit/>
          </a:bodyPr>
          <a:lstStyle>
            <a:defPPr>
              <a:defRPr lang="en-US"/>
            </a:defPPr>
            <a:lvl1pPr marL="117475" indent="-117475">
              <a:lnSpc>
                <a:spcPct val="90000"/>
              </a:lnSpc>
              <a:spcAft>
                <a:spcPts val="300"/>
              </a:spcAft>
              <a:buFont typeface="Arial" panose="020B0604020202020204" pitchFamily="34" charset="0"/>
              <a:buChar char="•"/>
              <a:defRPr sz="1100" kern="0">
                <a:solidFill>
                  <a:schemeClr val="accent5"/>
                </a:solidFill>
                <a:latin typeface="Arial" panose="020B0604020202020204" pitchFamily="34" charset="0"/>
              </a:defRPr>
            </a:lvl1pPr>
          </a:lstStyle>
          <a:p>
            <a:pPr marL="0" indent="0">
              <a:buNone/>
            </a:pPr>
            <a:r>
              <a:rPr lang="en-US" sz="1200" dirty="0" smtClean="0">
                <a:solidFill>
                  <a:schemeClr val="accent2"/>
                </a:solidFill>
                <a:latin typeface="Georgia" pitchFamily="18" charset="0"/>
              </a:rPr>
              <a:t>            531  Connected Practices</a:t>
            </a:r>
          </a:p>
          <a:p>
            <a:pPr marL="0" indent="0">
              <a:buNone/>
            </a:pPr>
            <a:r>
              <a:rPr lang="en-US" sz="1200" dirty="0" smtClean="0">
                <a:solidFill>
                  <a:schemeClr val="accent2"/>
                </a:solidFill>
                <a:latin typeface="Georgia" pitchFamily="18" charset="0"/>
              </a:rPr>
              <a:t>         1,475  Connected Physicians</a:t>
            </a:r>
          </a:p>
          <a:p>
            <a:pPr marL="0" indent="0">
              <a:buNone/>
            </a:pPr>
            <a:r>
              <a:rPr lang="en-US" sz="1200" dirty="0" smtClean="0">
                <a:solidFill>
                  <a:schemeClr val="accent2"/>
                </a:solidFill>
                <a:latin typeface="Georgia" pitchFamily="18" charset="0"/>
              </a:rPr>
              <a:t>      20,221  Patient </a:t>
            </a:r>
            <a:r>
              <a:rPr lang="en-US" sz="1200" dirty="0">
                <a:solidFill>
                  <a:schemeClr val="accent2"/>
                </a:solidFill>
                <a:latin typeface="Georgia" pitchFamily="18" charset="0"/>
              </a:rPr>
              <a:t>Queries</a:t>
            </a:r>
          </a:p>
          <a:p>
            <a:pPr marL="0" indent="0">
              <a:buNone/>
            </a:pPr>
            <a:r>
              <a:rPr lang="en-US" sz="1200" dirty="0">
                <a:solidFill>
                  <a:schemeClr val="accent2"/>
                </a:solidFill>
                <a:latin typeface="Georgia" pitchFamily="18" charset="0"/>
              </a:rPr>
              <a:t>   </a:t>
            </a:r>
            <a:r>
              <a:rPr lang="en-US" sz="1200" dirty="0" smtClean="0">
                <a:solidFill>
                  <a:schemeClr val="accent2"/>
                </a:solidFill>
                <a:latin typeface="Georgia" pitchFamily="18" charset="0"/>
              </a:rPr>
              <a:t> 107,988  Connected </a:t>
            </a:r>
            <a:r>
              <a:rPr lang="en-US" sz="1200" dirty="0">
                <a:solidFill>
                  <a:schemeClr val="accent2"/>
                </a:solidFill>
                <a:latin typeface="Georgia" pitchFamily="18" charset="0"/>
              </a:rPr>
              <a:t>Patients</a:t>
            </a:r>
          </a:p>
          <a:p>
            <a:pPr marL="0" indent="0">
              <a:buNone/>
            </a:pPr>
            <a:r>
              <a:rPr lang="en-US" sz="1200" dirty="0" smtClean="0">
                <a:solidFill>
                  <a:schemeClr val="accent2"/>
                </a:solidFill>
                <a:latin typeface="Georgia" pitchFamily="18" charset="0"/>
              </a:rPr>
              <a:t> 1,803,818  Results </a:t>
            </a:r>
            <a:r>
              <a:rPr lang="en-US" sz="1200" dirty="0">
                <a:solidFill>
                  <a:schemeClr val="accent2"/>
                </a:solidFill>
                <a:latin typeface="Georgia" pitchFamily="18" charset="0"/>
              </a:rPr>
              <a:t>&amp; Messages </a:t>
            </a:r>
          </a:p>
        </p:txBody>
      </p:sp>
      <p:pic>
        <p:nvPicPr>
          <p:cNvPr id="44" name="Picture 43" descr="logo.png"/>
          <p:cNvPicPr>
            <a:picLocks noChangeAspect="1"/>
          </p:cNvPicPr>
          <p:nvPr/>
        </p:nvPicPr>
        <p:blipFill>
          <a:blip r:embed="rId3" cstate="print"/>
          <a:stretch>
            <a:fillRect/>
          </a:stretch>
        </p:blipFill>
        <p:spPr>
          <a:xfrm>
            <a:off x="365192" y="2074631"/>
            <a:ext cx="2679776" cy="678114"/>
          </a:xfrm>
          <a:prstGeom prst="rect">
            <a:avLst/>
          </a:prstGeom>
          <a:noFill/>
        </p:spPr>
      </p:pic>
      <p:grpSp>
        <p:nvGrpSpPr>
          <p:cNvPr id="45" name="Group 44"/>
          <p:cNvGrpSpPr/>
          <p:nvPr/>
        </p:nvGrpSpPr>
        <p:grpSpPr>
          <a:xfrm>
            <a:off x="5887871" y="5198479"/>
            <a:ext cx="3060700" cy="1150895"/>
            <a:chOff x="5854700" y="1887621"/>
            <a:chExt cx="3060700" cy="1150895"/>
          </a:xfrm>
        </p:grpSpPr>
        <p:sp>
          <p:nvSpPr>
            <p:cNvPr id="46" name="Rectangle 45"/>
            <p:cNvSpPr/>
            <p:nvPr/>
          </p:nvSpPr>
          <p:spPr>
            <a:xfrm>
              <a:off x="5854700" y="1887621"/>
              <a:ext cx="3060700" cy="1150895"/>
            </a:xfrm>
            <a:prstGeom prst="rect">
              <a:avLst/>
            </a:prstGeom>
            <a:solidFill>
              <a:schemeClr val="bg2">
                <a:lumMod val="20000"/>
                <a:lumOff val="80000"/>
              </a:schemeClr>
            </a:solidFill>
            <a:ln w="6350" cmpd="sng">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50" name="Text Placeholder 17"/>
            <p:cNvSpPr txBox="1">
              <a:spLocks/>
            </p:cNvSpPr>
            <p:nvPr/>
          </p:nvSpPr>
          <p:spPr>
            <a:xfrm>
              <a:off x="5978237" y="2041668"/>
              <a:ext cx="1224986" cy="760721"/>
            </a:xfrm>
            <a:prstGeom prst="rect">
              <a:avLst/>
            </a:prstGeom>
            <a:noFill/>
            <a:ln>
              <a:noFill/>
              <a:prstDash val="sysDot"/>
            </a:ln>
          </p:spPr>
          <p:txBody>
            <a:bodyPr wrap="square" rtlCol="0">
              <a:spAutoFit/>
            </a:bodyPr>
            <a:lstStyle>
              <a:defPPr>
                <a:defRPr lang="en-US"/>
              </a:defPPr>
              <a:lvl1pPr algn="ctr">
                <a:lnSpc>
                  <a:spcPct val="90000"/>
                </a:lnSpc>
                <a:defRPr b="1">
                  <a:solidFill>
                    <a:schemeClr val="bg1"/>
                  </a:solidFill>
                  <a:latin typeface="Arial" panose="020B0604020202020204" pitchFamily="34" charset="0"/>
                  <a:cs typeface="Arial" panose="020B0604020202020204" pitchFamily="34" charset="0"/>
                </a:defRPr>
              </a:lvl1pPr>
            </a:lstStyle>
            <a:p>
              <a:r>
                <a:rPr lang="en-US" sz="2000" dirty="0" smtClean="0">
                  <a:solidFill>
                    <a:schemeClr val="accent2"/>
                  </a:solidFill>
                  <a:latin typeface="Arial"/>
                  <a:cs typeface="Arial"/>
                </a:rPr>
                <a:t>50K+</a:t>
              </a:r>
              <a:r>
                <a:rPr lang="en-US" sz="2800" dirty="0" smtClean="0">
                  <a:solidFill>
                    <a:schemeClr val="accent2"/>
                  </a:solidFill>
                  <a:latin typeface="Arial"/>
                  <a:cs typeface="Arial"/>
                </a:rPr>
                <a:t/>
              </a:r>
              <a:br>
                <a:rPr lang="en-US" sz="2800" dirty="0" smtClean="0">
                  <a:solidFill>
                    <a:schemeClr val="accent2"/>
                  </a:solidFill>
                  <a:latin typeface="Arial"/>
                  <a:cs typeface="Arial"/>
                </a:rPr>
              </a:br>
              <a:r>
                <a:rPr lang="en-US" sz="1400" b="0" dirty="0" smtClean="0">
                  <a:solidFill>
                    <a:schemeClr val="accent2"/>
                  </a:solidFill>
                  <a:latin typeface="Arial"/>
                  <a:cs typeface="Arial"/>
                </a:rPr>
                <a:t>retail pharmacies</a:t>
              </a:r>
              <a:endParaRPr lang="en-US" sz="1400" b="0" dirty="0">
                <a:solidFill>
                  <a:schemeClr val="accent2"/>
                </a:solidFill>
                <a:latin typeface="Arial"/>
                <a:cs typeface="Arial"/>
              </a:endParaRPr>
            </a:p>
          </p:txBody>
        </p:sp>
        <p:sp>
          <p:nvSpPr>
            <p:cNvPr id="51" name="Text Placeholder 17"/>
            <p:cNvSpPr txBox="1">
              <a:spLocks/>
            </p:cNvSpPr>
            <p:nvPr/>
          </p:nvSpPr>
          <p:spPr>
            <a:xfrm>
              <a:off x="7291982" y="2026905"/>
              <a:ext cx="1507937" cy="954620"/>
            </a:xfrm>
            <a:prstGeom prst="rect">
              <a:avLst/>
            </a:prstGeom>
            <a:noFill/>
            <a:ln>
              <a:noFill/>
              <a:prstDash val="sysDot"/>
            </a:ln>
          </p:spPr>
          <p:txBody>
            <a:bodyPr wrap="square" rtlCol="0">
              <a:spAutoFit/>
            </a:bodyPr>
            <a:lstStyle>
              <a:defPPr>
                <a:defRPr lang="en-US"/>
              </a:defPPr>
              <a:lvl1pPr algn="ctr">
                <a:lnSpc>
                  <a:spcPct val="90000"/>
                </a:lnSpc>
                <a:defRPr b="1">
                  <a:solidFill>
                    <a:schemeClr val="bg1"/>
                  </a:solidFill>
                  <a:latin typeface="Arial" panose="020B0604020202020204" pitchFamily="34" charset="0"/>
                  <a:cs typeface="Arial" panose="020B0604020202020204" pitchFamily="34" charset="0"/>
                </a:defRPr>
              </a:lvl1pPr>
            </a:lstStyle>
            <a:p>
              <a:r>
                <a:rPr lang="en-US" b="0" dirty="0" smtClean="0">
                  <a:solidFill>
                    <a:schemeClr val="bg2"/>
                  </a:solidFill>
                  <a:latin typeface="Arial"/>
                  <a:cs typeface="Arial"/>
                </a:rPr>
                <a:t> </a:t>
              </a:r>
              <a:r>
                <a:rPr lang="en-US" sz="2000" dirty="0" smtClean="0">
                  <a:solidFill>
                    <a:schemeClr val="accent2"/>
                  </a:solidFill>
                  <a:latin typeface="Arial"/>
                  <a:cs typeface="Arial"/>
                </a:rPr>
                <a:t>14B+</a:t>
              </a:r>
              <a:r>
                <a:rPr lang="en-US" sz="2800" dirty="0" smtClean="0">
                  <a:solidFill>
                    <a:schemeClr val="accent2"/>
                  </a:solidFill>
                  <a:latin typeface="Arial"/>
                  <a:cs typeface="Arial"/>
                </a:rPr>
                <a:t/>
              </a:r>
              <a:br>
                <a:rPr lang="en-US" sz="2800" dirty="0" smtClean="0">
                  <a:solidFill>
                    <a:schemeClr val="accent2"/>
                  </a:solidFill>
                  <a:latin typeface="Arial"/>
                  <a:cs typeface="Arial"/>
                </a:rPr>
              </a:br>
              <a:r>
                <a:rPr lang="en-US" sz="1400" b="0" dirty="0" smtClean="0">
                  <a:solidFill>
                    <a:schemeClr val="accent2"/>
                  </a:solidFill>
                  <a:latin typeface="Arial"/>
                  <a:cs typeface="Arial"/>
                </a:rPr>
                <a:t>prescription </a:t>
              </a:r>
              <a:r>
                <a:rPr lang="en-US" sz="1400" b="0" dirty="0">
                  <a:solidFill>
                    <a:schemeClr val="accent2"/>
                  </a:solidFill>
                  <a:latin typeface="Arial"/>
                  <a:cs typeface="Arial"/>
                </a:rPr>
                <a:t>transactions per year</a:t>
              </a:r>
            </a:p>
          </p:txBody>
        </p:sp>
      </p:grpSp>
      <p:sp>
        <p:nvSpPr>
          <p:cNvPr id="52" name="Isosceles Triangle 51"/>
          <p:cNvSpPr/>
          <p:nvPr/>
        </p:nvSpPr>
        <p:spPr>
          <a:xfrm rot="10800000">
            <a:off x="972705" y="3040062"/>
            <a:ext cx="742950" cy="196850"/>
          </a:xfrm>
          <a:prstGeom prst="triangle">
            <a:avLst>
              <a:gd name="adj" fmla="val 52667"/>
            </a:avLst>
          </a:prstGeom>
          <a:solidFill>
            <a:schemeClr val="bg2">
              <a:lumMod val="20000"/>
              <a:lumOff val="80000"/>
            </a:schemeClr>
          </a:solid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4" name="Title 3"/>
          <p:cNvSpPr>
            <a:spLocks noGrp="1"/>
          </p:cNvSpPr>
          <p:nvPr>
            <p:ph type="title"/>
          </p:nvPr>
        </p:nvSpPr>
        <p:spPr>
          <a:xfrm>
            <a:off x="222750" y="720000"/>
            <a:ext cx="7974000" cy="457199"/>
          </a:xfrm>
        </p:spPr>
        <p:txBody>
          <a:bodyPr/>
          <a:lstStyle/>
          <a:p>
            <a:r>
              <a:rPr lang="en-US" sz="2800" dirty="0" smtClean="0">
                <a:sym typeface="Arial Bold" charset="0"/>
              </a:rPr>
              <a:t>Connect for Quality </a:t>
            </a:r>
            <a:r>
              <a:rPr lang="en-US" sz="2800" dirty="0">
                <a:sym typeface="Arial Bold" charset="0"/>
              </a:rPr>
              <a:t>&amp; Operational Efficiency</a:t>
            </a:r>
            <a:endParaRPr lang="en-US" sz="2800" dirty="0"/>
          </a:p>
        </p:txBody>
      </p:sp>
      <p:sp>
        <p:nvSpPr>
          <p:cNvPr id="5" name="Text Placeholder 4"/>
          <p:cNvSpPr>
            <a:spLocks noGrp="1"/>
          </p:cNvSpPr>
          <p:nvPr>
            <p:ph type="body" sz="quarter" idx="15"/>
          </p:nvPr>
        </p:nvSpPr>
        <p:spPr>
          <a:xfrm>
            <a:off x="222750" y="1169988"/>
            <a:ext cx="7739050" cy="457200"/>
          </a:xfrm>
        </p:spPr>
        <p:txBody>
          <a:bodyPr/>
          <a:lstStyle/>
          <a:p>
            <a:r>
              <a:rPr lang="en-US" sz="2000" i="1" dirty="0" smtClean="0">
                <a:solidFill>
                  <a:schemeClr val="bg2"/>
                </a:solidFill>
              </a:rPr>
              <a:t>Experience and Results</a:t>
            </a:r>
            <a:endParaRPr lang="en-US" sz="2000" i="1" dirty="0">
              <a:solidFill>
                <a:schemeClr val="bg2"/>
              </a:solidFill>
            </a:endParaRPr>
          </a:p>
        </p:txBody>
      </p:sp>
      <p:sp>
        <p:nvSpPr>
          <p:cNvPr id="24" name="TextBox 23"/>
          <p:cNvSpPr txBox="1"/>
          <p:nvPr/>
        </p:nvSpPr>
        <p:spPr>
          <a:xfrm>
            <a:off x="293692" y="3213414"/>
            <a:ext cx="2831663" cy="142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nSpc>
                <a:spcPts val="2200"/>
              </a:lnSpc>
              <a:spcAft>
                <a:spcPts val="800"/>
              </a:spcAft>
            </a:pPr>
            <a:r>
              <a:rPr lang="en-US" b="1" kern="0" dirty="0" smtClean="0">
                <a:solidFill>
                  <a:srgbClr val="005A8C"/>
                </a:solidFill>
                <a:latin typeface="Arial"/>
                <a:cs typeface="Arial"/>
              </a:rPr>
              <a:t>20+ participating organizations</a:t>
            </a:r>
            <a:r>
              <a:rPr lang="en-US" sz="2000" b="1" kern="0" dirty="0" smtClean="0">
                <a:solidFill>
                  <a:srgbClr val="005A8C"/>
                </a:solidFill>
                <a:latin typeface="Georgia" pitchFamily="18" charset="0"/>
              </a:rPr>
              <a:t> </a:t>
            </a:r>
          </a:p>
          <a:p>
            <a:pPr marL="108000" indent="-108000">
              <a:lnSpc>
                <a:spcPts val="1600"/>
              </a:lnSpc>
              <a:spcAft>
                <a:spcPts val="800"/>
              </a:spcAft>
              <a:buFont typeface="Arial" panose="020B0604020202020204" pitchFamily="34" charset="0"/>
              <a:buChar char="•"/>
            </a:pPr>
            <a:r>
              <a:rPr lang="en-US" sz="1400" kern="0" dirty="0" smtClean="0">
                <a:solidFill>
                  <a:schemeClr val="accent2"/>
                </a:solidFill>
                <a:latin typeface="Georgia" pitchFamily="18" charset="0"/>
              </a:rPr>
              <a:t>Serving a population of 6 million+ people across 10 counties</a:t>
            </a:r>
          </a:p>
          <a:p>
            <a:pPr marL="108000" indent="-108000">
              <a:lnSpc>
                <a:spcPts val="1600"/>
              </a:lnSpc>
              <a:spcAft>
                <a:spcPts val="800"/>
              </a:spcAft>
              <a:buFont typeface="Arial" panose="020B0604020202020204" pitchFamily="34" charset="0"/>
              <a:buChar char="•"/>
            </a:pPr>
            <a:r>
              <a:rPr lang="en-US" sz="1400" kern="0" dirty="0" smtClean="0">
                <a:solidFill>
                  <a:schemeClr val="accent2"/>
                </a:solidFill>
                <a:latin typeface="Georgia" pitchFamily="18" charset="0"/>
              </a:rPr>
              <a:t>Interoperability with:</a:t>
            </a:r>
          </a:p>
        </p:txBody>
      </p:sp>
      <p:sp>
        <p:nvSpPr>
          <p:cNvPr id="27" name="TextBox 26"/>
          <p:cNvSpPr txBox="1"/>
          <p:nvPr/>
        </p:nvSpPr>
        <p:spPr>
          <a:xfrm>
            <a:off x="293692" y="4686614"/>
            <a:ext cx="1352113" cy="142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279450" lvl="1" indent="-171450">
              <a:lnSpc>
                <a:spcPts val="1400"/>
              </a:lnSpc>
              <a:buFont typeface="Lucida Grande"/>
              <a:buChar char="­"/>
            </a:pPr>
            <a:r>
              <a:rPr lang="en-US" sz="1100" kern="0" dirty="0">
                <a:solidFill>
                  <a:srgbClr val="005A8C"/>
                </a:solidFill>
                <a:latin typeface="Georgia" pitchFamily="18" charset="0"/>
              </a:rPr>
              <a:t>AllScripts</a:t>
            </a:r>
          </a:p>
          <a:p>
            <a:pPr marL="279450" lvl="1" indent="-171450">
              <a:lnSpc>
                <a:spcPts val="1400"/>
              </a:lnSpc>
              <a:buFont typeface="Lucida Grande"/>
              <a:buChar char="­"/>
            </a:pPr>
            <a:r>
              <a:rPr lang="en-US" sz="1100" kern="0" dirty="0">
                <a:solidFill>
                  <a:srgbClr val="005A8C"/>
                </a:solidFill>
                <a:latin typeface="Georgia" pitchFamily="18" charset="0"/>
              </a:rPr>
              <a:t>Athenahealth</a:t>
            </a:r>
          </a:p>
          <a:p>
            <a:pPr marL="279450" lvl="1" indent="-171450">
              <a:lnSpc>
                <a:spcPts val="1400"/>
              </a:lnSpc>
              <a:buFont typeface="Lucida Grande"/>
              <a:buChar char="­"/>
            </a:pPr>
            <a:r>
              <a:rPr lang="en-US" sz="1100" kern="0" dirty="0" smtClean="0">
                <a:solidFill>
                  <a:srgbClr val="005A8C"/>
                </a:solidFill>
                <a:latin typeface="Georgia" pitchFamily="18" charset="0"/>
              </a:rPr>
              <a:t>Cerner</a:t>
            </a:r>
          </a:p>
          <a:p>
            <a:pPr marL="279450" lvl="1" indent="-171450">
              <a:lnSpc>
                <a:spcPts val="1400"/>
              </a:lnSpc>
              <a:buFont typeface="Lucida Grande"/>
              <a:buChar char="­"/>
            </a:pPr>
            <a:r>
              <a:rPr lang="en-US" sz="1100" kern="0" dirty="0" smtClean="0">
                <a:solidFill>
                  <a:srgbClr val="005A8C"/>
                </a:solidFill>
                <a:latin typeface="Georgia" pitchFamily="18" charset="0"/>
              </a:rPr>
              <a:t>CVS</a:t>
            </a:r>
            <a:endParaRPr lang="en-US" sz="1100" kern="0" dirty="0">
              <a:solidFill>
                <a:srgbClr val="005A8C"/>
              </a:solidFill>
              <a:latin typeface="Georgia" pitchFamily="18" charset="0"/>
            </a:endParaRPr>
          </a:p>
          <a:p>
            <a:pPr marL="279450" lvl="1" indent="-171450">
              <a:lnSpc>
                <a:spcPts val="1400"/>
              </a:lnSpc>
              <a:buFont typeface="Lucida Grande"/>
              <a:buChar char="­"/>
            </a:pPr>
            <a:r>
              <a:rPr lang="en-US" sz="1100" kern="0" dirty="0">
                <a:solidFill>
                  <a:srgbClr val="005A8C"/>
                </a:solidFill>
                <a:latin typeface="Georgia" pitchFamily="18" charset="0"/>
              </a:rPr>
              <a:t>Eclipsys </a:t>
            </a:r>
          </a:p>
          <a:p>
            <a:pPr marL="279450" lvl="1" indent="-171450">
              <a:lnSpc>
                <a:spcPts val="1400"/>
              </a:lnSpc>
              <a:buFont typeface="Lucida Grande"/>
              <a:buChar char="­"/>
            </a:pPr>
            <a:r>
              <a:rPr lang="en-US" sz="1100" kern="0" dirty="0">
                <a:solidFill>
                  <a:srgbClr val="005A8C"/>
                </a:solidFill>
                <a:latin typeface="Georgia" pitchFamily="18" charset="0"/>
              </a:rPr>
              <a:t>eMDs </a:t>
            </a:r>
          </a:p>
          <a:p>
            <a:pPr marL="279450" lvl="1" indent="-171450">
              <a:lnSpc>
                <a:spcPts val="1400"/>
              </a:lnSpc>
              <a:buFont typeface="Lucida Grande"/>
              <a:buChar char="­"/>
            </a:pPr>
            <a:r>
              <a:rPr lang="en-US" sz="1100" kern="0" dirty="0">
                <a:solidFill>
                  <a:srgbClr val="005A8C"/>
                </a:solidFill>
                <a:latin typeface="Georgia" pitchFamily="18" charset="0"/>
              </a:rPr>
              <a:t>Epic </a:t>
            </a:r>
          </a:p>
          <a:p>
            <a:pPr marL="279450" lvl="1" indent="-171450">
              <a:lnSpc>
                <a:spcPts val="1400"/>
              </a:lnSpc>
              <a:buFont typeface="Lucida Grande"/>
              <a:buChar char="­"/>
            </a:pPr>
            <a:r>
              <a:rPr lang="en-US" sz="1100" kern="0" dirty="0">
                <a:solidFill>
                  <a:srgbClr val="005A8C"/>
                </a:solidFill>
                <a:latin typeface="Georgia" pitchFamily="18" charset="0"/>
              </a:rPr>
              <a:t>eCW</a:t>
            </a:r>
          </a:p>
          <a:p>
            <a:pPr marL="279450" lvl="1" indent="-171450">
              <a:lnSpc>
                <a:spcPts val="1400"/>
              </a:lnSpc>
              <a:buFont typeface="Lucida Grande"/>
              <a:buChar char="­"/>
            </a:pPr>
            <a:r>
              <a:rPr lang="en-US" sz="1100" kern="0" dirty="0" smtClean="0">
                <a:solidFill>
                  <a:srgbClr val="005A8C"/>
                </a:solidFill>
                <a:latin typeface="Georgia" pitchFamily="18" charset="0"/>
              </a:rPr>
              <a:t>GE</a:t>
            </a:r>
            <a:endParaRPr lang="en-US" sz="1100" kern="0" dirty="0">
              <a:solidFill>
                <a:srgbClr val="005A8C"/>
              </a:solidFill>
              <a:latin typeface="Georgia" pitchFamily="18" charset="0"/>
            </a:endParaRPr>
          </a:p>
        </p:txBody>
      </p:sp>
      <p:sp>
        <p:nvSpPr>
          <p:cNvPr id="28" name="TextBox 27"/>
          <p:cNvSpPr txBox="1"/>
          <p:nvPr/>
        </p:nvSpPr>
        <p:spPr>
          <a:xfrm>
            <a:off x="1639892" y="4686614"/>
            <a:ext cx="1352113" cy="142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279450" lvl="1" indent="-171450">
              <a:lnSpc>
                <a:spcPts val="1400"/>
              </a:lnSpc>
              <a:buFont typeface="Lucida Grande"/>
              <a:buChar char="­"/>
            </a:pPr>
            <a:r>
              <a:rPr lang="en-US" sz="1100" kern="0" dirty="0">
                <a:solidFill>
                  <a:srgbClr val="005A8C"/>
                </a:solidFill>
                <a:latin typeface="Georgia" pitchFamily="18" charset="0"/>
              </a:rPr>
              <a:t>Greenway</a:t>
            </a:r>
          </a:p>
          <a:p>
            <a:pPr marL="279450" lvl="1" indent="-171450">
              <a:lnSpc>
                <a:spcPts val="1400"/>
              </a:lnSpc>
              <a:buFont typeface="Lucida Grande"/>
              <a:buChar char="­"/>
            </a:pPr>
            <a:r>
              <a:rPr lang="en-US" sz="1100" kern="0" dirty="0">
                <a:solidFill>
                  <a:srgbClr val="005A8C"/>
                </a:solidFill>
                <a:latin typeface="Georgia" pitchFamily="18" charset="0"/>
              </a:rPr>
              <a:t>LabCorp </a:t>
            </a:r>
          </a:p>
          <a:p>
            <a:pPr marL="279450" lvl="1" indent="-171450">
              <a:lnSpc>
                <a:spcPts val="1400"/>
              </a:lnSpc>
              <a:buFont typeface="Lucida Grande"/>
              <a:buChar char="­"/>
            </a:pPr>
            <a:r>
              <a:rPr lang="en-US" sz="1100" kern="0" dirty="0">
                <a:solidFill>
                  <a:srgbClr val="005A8C"/>
                </a:solidFill>
                <a:latin typeface="Georgia" pitchFamily="18" charset="0"/>
              </a:rPr>
              <a:t>McKesson</a:t>
            </a:r>
          </a:p>
          <a:p>
            <a:pPr marL="279450" lvl="1" indent="-171450">
              <a:lnSpc>
                <a:spcPts val="1400"/>
              </a:lnSpc>
              <a:buFont typeface="Lucida Grande"/>
              <a:buChar char="­"/>
            </a:pPr>
            <a:r>
              <a:rPr lang="en-US" sz="1100" kern="0" dirty="0">
                <a:solidFill>
                  <a:srgbClr val="005A8C"/>
                </a:solidFill>
                <a:latin typeface="Georgia" pitchFamily="18" charset="0"/>
              </a:rPr>
              <a:t>NextGen</a:t>
            </a:r>
          </a:p>
          <a:p>
            <a:pPr marL="279450" lvl="1" indent="-171450">
              <a:lnSpc>
                <a:spcPts val="1400"/>
              </a:lnSpc>
              <a:buFont typeface="Lucida Grande"/>
              <a:buChar char="­"/>
            </a:pPr>
            <a:r>
              <a:rPr lang="en-US" sz="1100" kern="0" dirty="0">
                <a:solidFill>
                  <a:srgbClr val="005A8C"/>
                </a:solidFill>
                <a:latin typeface="Georgia" pitchFamily="18" charset="0"/>
              </a:rPr>
              <a:t>Meridian</a:t>
            </a:r>
          </a:p>
          <a:p>
            <a:pPr marL="279450" lvl="1" indent="-171450">
              <a:lnSpc>
                <a:spcPts val="1400"/>
              </a:lnSpc>
              <a:buFont typeface="Lucida Grande"/>
              <a:buChar char="­"/>
            </a:pPr>
            <a:r>
              <a:rPr lang="en-US" sz="1100" kern="0" dirty="0">
                <a:solidFill>
                  <a:srgbClr val="005A8C"/>
                </a:solidFill>
                <a:latin typeface="Georgia" pitchFamily="18" charset="0"/>
              </a:rPr>
              <a:t>Misys </a:t>
            </a:r>
          </a:p>
          <a:p>
            <a:pPr marL="279450" lvl="1" indent="-171450">
              <a:lnSpc>
                <a:spcPts val="1400"/>
              </a:lnSpc>
              <a:buFont typeface="Lucida Grande"/>
              <a:buChar char="­"/>
            </a:pPr>
            <a:r>
              <a:rPr lang="en-US" sz="1100" kern="0" dirty="0">
                <a:solidFill>
                  <a:srgbClr val="005A8C"/>
                </a:solidFill>
                <a:latin typeface="Georgia" pitchFamily="18" charset="0"/>
              </a:rPr>
              <a:t>Siemens</a:t>
            </a:r>
          </a:p>
        </p:txBody>
      </p:sp>
      <p:sp>
        <p:nvSpPr>
          <p:cNvPr id="31" name="Rectangle 30"/>
          <p:cNvSpPr/>
          <p:nvPr/>
        </p:nvSpPr>
        <p:spPr>
          <a:xfrm>
            <a:off x="3501592" y="3460750"/>
            <a:ext cx="2030413" cy="269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 rIns="0" rtlCol="0" anchor="t" anchorCtr="0"/>
          <a:lstStyle/>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42,000+</a:t>
            </a:r>
            <a:r>
              <a:rPr lang="en-US" sz="1400" dirty="0" smtClean="0">
                <a:solidFill>
                  <a:srgbClr val="005A8C"/>
                </a:solidFill>
                <a:latin typeface="Georgia" pitchFamily="18" charset="0"/>
                <a:cs typeface="Arial" panose="020B0604020202020204" pitchFamily="34" charset="0"/>
              </a:rPr>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connected providers </a:t>
            </a:r>
          </a:p>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180+</a:t>
            </a:r>
            <a:r>
              <a:rPr lang="en-US" sz="1400" dirty="0" smtClean="0">
                <a:solidFill>
                  <a:srgbClr val="005A8C"/>
                </a:solidFill>
                <a:latin typeface="Georgia" pitchFamily="18" charset="0"/>
                <a:cs typeface="Arial" panose="020B0604020202020204" pitchFamily="34" charset="0"/>
              </a:rPr>
              <a:t>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Health Systems &amp; IPAs </a:t>
            </a:r>
          </a:p>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70+</a:t>
            </a:r>
            <a:r>
              <a:rPr lang="en-US" sz="1400" dirty="0" smtClean="0">
                <a:solidFill>
                  <a:srgbClr val="005A8C"/>
                </a:solidFill>
                <a:latin typeface="Georgia" pitchFamily="18" charset="0"/>
                <a:cs typeface="Arial" panose="020B0604020202020204" pitchFamily="34" charset="0"/>
              </a:rPr>
              <a:t>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private &amp; public HIEs</a:t>
            </a:r>
          </a:p>
          <a:p>
            <a:pPr algn="ctr">
              <a:spcAft>
                <a:spcPts val="1400"/>
              </a:spcAft>
            </a:pPr>
            <a:r>
              <a:rPr lang="en-US" sz="1400" b="1" dirty="0" smtClean="0">
                <a:solidFill>
                  <a:srgbClr val="005A8C"/>
                </a:solidFill>
                <a:latin typeface="Georgia" pitchFamily="18" charset="0"/>
                <a:cs typeface="Arial" panose="020B0604020202020204" pitchFamily="34" charset="0"/>
              </a:rPr>
              <a:t> </a:t>
            </a:r>
            <a:r>
              <a:rPr lang="en-US" sz="2000" b="1" dirty="0" smtClean="0">
                <a:solidFill>
                  <a:srgbClr val="005A8C"/>
                </a:solidFill>
                <a:latin typeface="Georgia" pitchFamily="18" charset="0"/>
                <a:cs typeface="Arial" panose="020B0604020202020204" pitchFamily="34" charset="0"/>
              </a:rPr>
              <a:t>37M+</a:t>
            </a:r>
            <a:r>
              <a:rPr lang="en-US" sz="1400" dirty="0" smtClean="0">
                <a:solidFill>
                  <a:srgbClr val="005A8C"/>
                </a:solidFill>
                <a:latin typeface="Georgia" pitchFamily="18" charset="0"/>
                <a:cs typeface="Arial" panose="020B0604020202020204" pitchFamily="34" charset="0"/>
              </a:rPr>
              <a:t> </a:t>
            </a:r>
            <a:br>
              <a:rPr lang="en-US" sz="1400" dirty="0" smtClean="0">
                <a:solidFill>
                  <a:srgbClr val="005A8C"/>
                </a:solidFill>
                <a:latin typeface="Georgia" pitchFamily="18" charset="0"/>
                <a:cs typeface="Arial" panose="020B0604020202020204" pitchFamily="34" charset="0"/>
              </a:rPr>
            </a:br>
            <a:r>
              <a:rPr lang="en-US" sz="1400" dirty="0" smtClean="0">
                <a:solidFill>
                  <a:srgbClr val="005A8C"/>
                </a:solidFill>
                <a:latin typeface="Georgia" pitchFamily="18" charset="0"/>
                <a:cs typeface="Arial" panose="020B0604020202020204" pitchFamily="34" charset="0"/>
              </a:rPr>
              <a:t>patient records</a:t>
            </a:r>
            <a:endParaRPr lang="en-US" sz="1400" dirty="0">
              <a:solidFill>
                <a:srgbClr val="005A8C"/>
              </a:solidFill>
              <a:latin typeface="Georgia" pitchFamily="18" charset="0"/>
              <a:cs typeface="Arial" panose="020B0604020202020204" pitchFamily="34" charset="0"/>
            </a:endParaRPr>
          </a:p>
        </p:txBody>
      </p:sp>
      <p:grpSp>
        <p:nvGrpSpPr>
          <p:cNvPr id="2" name="Group 9"/>
          <p:cNvGrpSpPr/>
          <p:nvPr/>
        </p:nvGrpSpPr>
        <p:grpSpPr>
          <a:xfrm>
            <a:off x="5868555" y="1892101"/>
            <a:ext cx="3060700" cy="3139017"/>
            <a:chOff x="5854700" y="3314700"/>
            <a:chExt cx="3060700" cy="3139017"/>
          </a:xfrm>
        </p:grpSpPr>
        <p:sp>
          <p:nvSpPr>
            <p:cNvPr id="34" name="Rectangle 33"/>
            <p:cNvSpPr/>
            <p:nvPr/>
          </p:nvSpPr>
          <p:spPr>
            <a:xfrm>
              <a:off x="5854700" y="3314700"/>
              <a:ext cx="3060700" cy="3028950"/>
            </a:xfrm>
            <a:prstGeom prst="rect">
              <a:avLst/>
            </a:prstGeom>
            <a:noFill/>
            <a:ln w="6350" cmpd="sng">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2" name="TextBox 31"/>
            <p:cNvSpPr txBox="1"/>
            <p:nvPr/>
          </p:nvSpPr>
          <p:spPr>
            <a:xfrm>
              <a:off x="5963830" y="3411274"/>
              <a:ext cx="2811869" cy="265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08000" rIns="91440" bIns="108000" rtlCol="0" anchor="t" anchorCtr="0">
              <a:noAutofit/>
            </a:bodyPr>
            <a:lstStyle>
              <a:defPPr>
                <a:defRPr lang="en-US"/>
              </a:defPPr>
              <a:lvl1pPr marL="114300" indent="-114300">
                <a:buClr>
                  <a:schemeClr val="accent2"/>
                </a:buClr>
                <a:buSzPct val="120000"/>
                <a:defRPr sz="2000" b="1" kern="0">
                  <a:solidFill>
                    <a:schemeClr val="bg1"/>
                  </a:solidFill>
                  <a:latin typeface="Georgia" pitchFamily="18" charset="0"/>
                </a:defRPr>
              </a:lvl1pPr>
            </a:lstStyle>
            <a:p>
              <a:r>
                <a:rPr lang="en-US" sz="1600" dirty="0">
                  <a:solidFill>
                    <a:srgbClr val="005A8C"/>
                  </a:solidFill>
                </a:rPr>
                <a:t>“McKesson’s experience with providers, payers, pharmacies and claims processing positions them better than any other vendor to take us where we need to go.”</a:t>
              </a:r>
            </a:p>
            <a:p>
              <a:pPr marL="252000"/>
              <a:endParaRPr lang="en-US" sz="1600" dirty="0">
                <a:solidFill>
                  <a:srgbClr val="005A8C"/>
                </a:solidFill>
                <a:effectLst>
                  <a:outerShdw blurRad="38100" dist="38100" dir="2700000" algn="tl">
                    <a:srgbClr val="000000">
                      <a:alpha val="43137"/>
                    </a:srgbClr>
                  </a:outerShdw>
                </a:effectLst>
              </a:endParaRPr>
            </a:p>
            <a:p>
              <a:pPr marL="252000"/>
              <a:r>
                <a:rPr lang="it-IT" sz="1000" b="0" kern="1200" dirty="0">
                  <a:solidFill>
                    <a:srgbClr val="005A8C"/>
                  </a:solidFill>
                  <a:cs typeface="Arial" pitchFamily="34" charset="0"/>
                </a:rPr>
                <a:t>Deane Morrison</a:t>
              </a:r>
            </a:p>
            <a:p>
              <a:pPr marL="252000"/>
              <a:r>
                <a:rPr lang="it-IT" sz="1000" b="0" kern="1200" dirty="0">
                  <a:solidFill>
                    <a:srgbClr val="005A8C"/>
                  </a:solidFill>
                  <a:cs typeface="Arial" pitchFamily="34" charset="0"/>
                </a:rPr>
                <a:t>CIO</a:t>
              </a:r>
            </a:p>
            <a:p>
              <a:pPr marL="252000"/>
              <a:r>
                <a:rPr lang="it-IT" sz="1000" b="0" kern="1200" dirty="0">
                  <a:solidFill>
                    <a:srgbClr val="005A8C"/>
                  </a:solidFill>
                  <a:cs typeface="Arial" pitchFamily="34" charset="0"/>
                </a:rPr>
                <a:t>Capital Region Healthcare Concord, </a:t>
              </a:r>
              <a:r>
                <a:rPr lang="it-IT" sz="1000" b="0" kern="1200" dirty="0" smtClean="0">
                  <a:solidFill>
                    <a:srgbClr val="005A8C"/>
                  </a:solidFill>
                  <a:cs typeface="Arial" pitchFamily="34" charset="0"/>
                </a:rPr>
                <a:t>NH</a:t>
              </a:r>
              <a:endParaRPr lang="en-US" sz="1000" b="0" dirty="0">
                <a:solidFill>
                  <a:srgbClr val="005A8C"/>
                </a:solidFill>
              </a:endParaRPr>
            </a:p>
          </p:txBody>
        </p:sp>
        <p:grpSp>
          <p:nvGrpSpPr>
            <p:cNvPr id="3" name="Group 37"/>
            <p:cNvGrpSpPr/>
            <p:nvPr/>
          </p:nvGrpSpPr>
          <p:grpSpPr>
            <a:xfrm>
              <a:off x="6883400" y="6102350"/>
              <a:ext cx="1054100" cy="351367"/>
              <a:chOff x="6737350" y="5626100"/>
              <a:chExt cx="1390650" cy="463550"/>
            </a:xfrm>
          </p:grpSpPr>
          <p:sp>
            <p:nvSpPr>
              <p:cNvPr id="36" name="Rectangle 35"/>
              <p:cNvSpPr/>
              <p:nvPr/>
            </p:nvSpPr>
            <p:spPr>
              <a:xfrm>
                <a:off x="6737350" y="5626100"/>
                <a:ext cx="1390650" cy="4635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33" name="Picture 32" descr="ConcordHospLogo1.png"/>
              <p:cNvPicPr>
                <a:picLocks noChangeAspect="1"/>
              </p:cNvPicPr>
              <p:nvPr/>
            </p:nvPicPr>
            <p:blipFill>
              <a:blip r:embed="rId4" cstate="print"/>
              <a:stretch>
                <a:fillRect/>
              </a:stretch>
            </p:blipFill>
            <p:spPr>
              <a:xfrm>
                <a:off x="6825528" y="5709406"/>
                <a:ext cx="1214294" cy="315716"/>
              </a:xfrm>
              <a:prstGeom prst="rect">
                <a:avLst/>
              </a:prstGeom>
            </p:spPr>
          </p:pic>
        </p:grpSp>
      </p:grpSp>
      <p:sp>
        <p:nvSpPr>
          <p:cNvPr id="39" name="Rectangle 38"/>
          <p:cNvSpPr/>
          <p:nvPr/>
        </p:nvSpPr>
        <p:spPr>
          <a:xfrm>
            <a:off x="3392055" y="3314700"/>
            <a:ext cx="2273300" cy="3028950"/>
          </a:xfrm>
          <a:prstGeom prst="rect">
            <a:avLst/>
          </a:prstGeom>
          <a:noFill/>
          <a:ln w="6350" cmpd="sng">
            <a:solidFill>
              <a:srgbClr val="5A8E2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pic>
        <p:nvPicPr>
          <p:cNvPr id="30" name="Picture 29" descr="car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00050" y="720000"/>
            <a:ext cx="720000" cy="720000"/>
          </a:xfrm>
          <a:prstGeom prst="rect">
            <a:avLst/>
          </a:prstGeom>
        </p:spPr>
      </p:pic>
      <p:sp>
        <p:nvSpPr>
          <p:cNvPr id="35" name="Footer Placeholder 4"/>
          <p:cNvSpPr>
            <a:spLocks noGrp="1"/>
          </p:cNvSpPr>
          <p:nvPr>
            <p:ph type="ftr" sz="quarter" idx="11"/>
          </p:nvPr>
        </p:nvSpPr>
        <p:spPr>
          <a:xfrm>
            <a:off x="1297644" y="6492875"/>
            <a:ext cx="6638544" cy="365125"/>
          </a:xfrm>
        </p:spPr>
        <p:txBody>
          <a:bodyPr/>
          <a:lstStyle/>
          <a:p>
            <a:pPr>
              <a:defRPr/>
            </a:pPr>
            <a:r>
              <a:rPr dirty="0" smtClean="0">
                <a:solidFill>
                  <a:srgbClr val="005A8C"/>
                </a:solidFill>
              </a:rPr>
              <a:t>© 2014 McKesson Corporation</a:t>
            </a:r>
            <a:endParaRPr dirty="0">
              <a:solidFill>
                <a:srgbClr val="005A8C"/>
              </a:solidFill>
            </a:endParaRPr>
          </a:p>
        </p:txBody>
      </p:sp>
      <p:sp>
        <p:nvSpPr>
          <p:cNvPr id="37" name="Slide Number Placeholder 30"/>
          <p:cNvSpPr>
            <a:spLocks noGrp="1"/>
          </p:cNvSpPr>
          <p:nvPr>
            <p:ph type="sldNum" sz="quarter" idx="12"/>
          </p:nvPr>
        </p:nvSpPr>
        <p:spPr>
          <a:xfrm>
            <a:off x="219075" y="6492875"/>
            <a:ext cx="431800" cy="365125"/>
          </a:xfrm>
        </p:spPr>
        <p:txBody>
          <a:bodyPr/>
          <a:lstStyle/>
          <a:p>
            <a:pPr>
              <a:defRPr/>
            </a:pPr>
            <a:fld id="{8DE37E1F-4AF5-4CDE-9256-FA1E75F8254D}" type="slidenum">
              <a:rPr>
                <a:solidFill>
                  <a:srgbClr val="005A8C"/>
                </a:solidFill>
              </a:rPr>
              <a:pPr>
                <a:defRPr/>
              </a:pPr>
              <a:t>9</a:t>
            </a:fld>
            <a:endParaRPr dirty="0">
              <a:solidFill>
                <a:srgbClr val="005A8C"/>
              </a:solidFill>
            </a:endParaRPr>
          </a:p>
        </p:txBody>
      </p:sp>
      <p:sp>
        <p:nvSpPr>
          <p:cNvPr id="26" name="Rectangle 25"/>
          <p:cNvSpPr/>
          <p:nvPr/>
        </p:nvSpPr>
        <p:spPr>
          <a:xfrm>
            <a:off x="74142" y="1692876"/>
            <a:ext cx="8995719" cy="47697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bg1"/>
              </a:solidFill>
              <a:latin typeface="Georgia" pitchFamily="18" charset="0"/>
            </a:endParaRPr>
          </a:p>
        </p:txBody>
      </p:sp>
      <p:sp>
        <p:nvSpPr>
          <p:cNvPr id="38" name="Rectangle 37"/>
          <p:cNvSpPr/>
          <p:nvPr/>
        </p:nvSpPr>
        <p:spPr>
          <a:xfrm>
            <a:off x="1037968" y="2619632"/>
            <a:ext cx="6820929" cy="22983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Ins="91440" bIns="91440" rtlCol="0" anchor="ctr" anchorCtr="0"/>
          <a:lstStyle/>
          <a:p>
            <a:pPr marL="274320" indent="-274320">
              <a:spcBef>
                <a:spcPts val="600"/>
              </a:spcBef>
              <a:spcAft>
                <a:spcPts val="60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Georgia" pitchFamily="18" charset="0"/>
              </a:rPr>
              <a:t>RelayHealth Clinical Solutions</a:t>
            </a:r>
          </a:p>
          <a:p>
            <a:pPr marL="274320" indent="-274320">
              <a:spcBef>
                <a:spcPts val="600"/>
              </a:spcBef>
              <a:spcAft>
                <a:spcPts val="60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Georgia" pitchFamily="18" charset="0"/>
              </a:rPr>
              <a:t>RelayHealth Financial Solutions</a:t>
            </a:r>
          </a:p>
          <a:p>
            <a:pPr marL="274320" indent="-274320">
              <a:spcBef>
                <a:spcPts val="600"/>
              </a:spcBef>
              <a:spcAft>
                <a:spcPts val="60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Georgia" pitchFamily="18" charset="0"/>
              </a:rPr>
              <a:t>RelayHealth Pharmacy Solutions</a:t>
            </a:r>
          </a:p>
        </p:txBody>
      </p:sp>
    </p:spTree>
    <p:extLst>
      <p:ext uri="{BB962C8B-B14F-4D97-AF65-F5344CB8AC3E}">
        <p14:creationId xmlns="" xmlns:p14="http://schemas.microsoft.com/office/powerpoint/2010/main" val="295151425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New Style Slides&amp;quot;&quot;/&gt;&lt;property id=&quot;20307&quot; value=&quot;258&quot;/&gt;&lt;/object&gt;&lt;object type=&quot;3&quot; unique_id=&quot;10005&quot;&gt;&lt;property id=&quot;20148&quot; value=&quot;5&quot;/&gt;&lt;property id=&quot;20300&quot; value=&quot;Slide 2 - &amp;quot;MPT’s Top 5 Priorities&amp;quot;&quot;/&gt;&lt;property id=&quot;20307&quot; value=&quot;259&quot;/&gt;&lt;/object&gt;&lt;object type=&quot;3&quot; unique_id=&quot;10006&quot;&gt;&lt;property id=&quot;20148&quot; value=&quot;5&quot;/&gt;&lt;property id=&quot;20300&quot; value=&quot;Slide 3 - &amp;quot;Top 5 Priorities&amp;#x0D;&amp;#x0A;ARRA / Meaningful Use – Customer Outreach&amp;quot;&quot;/&gt;&lt;property id=&quot;20307&quot; value=&quot;260&quot;/&gt;&lt;/object&gt;&lt;object type=&quot;3&quot; unique_id=&quot;10008&quot;&gt;&lt;property id=&quot;20148&quot; value=&quot;5&quot;/&gt;&lt;property id=&quot;20300&quot; value=&quot;Slide 5 - &amp;quot;Using IT to Improve Performance &amp;#x0D;&amp;#x0A;Better Outcomes…Customer Success&amp;quot;&quot;/&gt;&lt;property id=&quot;20307&quot; value=&quot;262&quot;/&gt;&lt;/object&gt;&lt;object type=&quot;3&quot; unique_id=&quot;10010&quot;&gt;&lt;property id=&quot;20148&quot; value=&quot;5&quot;/&gt;&lt;property id=&quot;20300&quot; value=&quot;Slide 6 - &amp;quot;A 360o View of Healthcare&amp;#x0D;&amp;#x0A;Touching Healthcare Players at Every Point of Care&amp;quot;&quot;/&gt;&lt;property id=&quot;20307&quot; value=&quot;264&quot;/&gt;&lt;/object&gt;&lt;object type=&quot;3&quot; unique_id=&quot;11205&quot;&gt;&lt;property id=&quot;20148&quot; value=&quot;5&quot;/&gt;&lt;property id=&quot;20300&quot; value=&quot;Slide 4 - &amp;quot;The Perfect Storm&amp;quot;&quot;/&gt;&lt;property id=&quot;20307&quot; value=&quot;265&quot;/&gt;&lt;/object&gt;&lt;/object&gt;&lt;/object&gt;&lt;/database&gt;"/>
  <p:tag name="SECTOMILLISECCONVERTED" val="1"/>
</p:tagLst>
</file>

<file path=ppt/theme/theme1.xml><?xml version="1.0" encoding="utf-8"?>
<a:theme xmlns:a="http://schemas.openxmlformats.org/drawingml/2006/main" name="MPT-PPT_template_06-1512">
  <a:themeElements>
    <a:clrScheme name="mcKesson">
      <a:dk1>
        <a:sysClr val="windowText" lastClr="000000"/>
      </a:dk1>
      <a:lt1>
        <a:sysClr val="window" lastClr="FFFFFF"/>
      </a:lt1>
      <a:dk2>
        <a:srgbClr val="D38E00"/>
      </a:dk2>
      <a:lt2>
        <a:srgbClr val="5A8E22"/>
      </a:lt2>
      <a:accent1>
        <a:srgbClr val="EF8200"/>
      </a:accent1>
      <a:accent2>
        <a:srgbClr val="005A8C"/>
      </a:accent2>
      <a:accent3>
        <a:srgbClr val="702C6A"/>
      </a:accent3>
      <a:accent4>
        <a:srgbClr val="4397D2"/>
      </a:accent4>
      <a:accent5>
        <a:srgbClr val="88746A"/>
      </a:accent5>
      <a:accent6>
        <a:srgbClr val="B9591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9CBA"/>
        </a:solidFill>
        <a:ln>
          <a:noFill/>
        </a:ln>
      </a:spPr>
      <a:bodyPr rtlCol="0" anchor="ctr"/>
      <a:lstStyle>
        <a:defPPr algn="ctr">
          <a:defRPr sz="3600" dirty="0"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FF00"/>
        </a:solidFill>
      </a:spPr>
      <a:bodyPr vert="horz" wrap="square" lIns="45720" tIns="45720" rIns="45720" bIns="45720" rtlCol="0" anchor="ctr" anchorCtr="0">
        <a:spAutoFit/>
      </a:bodyPr>
      <a:lstStyle>
        <a:defPPr marL="109538" marR="0" algn="l" defTabSz="914400" rtl="0" eaLnBrk="1" fontAlgn="auto" latinLnBrk="0" hangingPunct="1">
          <a:lnSpc>
            <a:spcPct val="85000"/>
          </a:lnSpc>
          <a:spcBef>
            <a:spcPts val="0"/>
          </a:spcBef>
          <a:buClr>
            <a:schemeClr val="accent2"/>
          </a:buClr>
          <a:buSzPct val="120000"/>
          <a:tabLst/>
          <a:defRPr kumimoji="0" sz="20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Default">
  <a:themeElements>
    <a:clrScheme name="RelayHealth 2012">
      <a:dk1>
        <a:srgbClr val="005A8C"/>
      </a:dk1>
      <a:lt1>
        <a:srgbClr val="FFFFFF"/>
      </a:lt1>
      <a:dk2>
        <a:srgbClr val="88746A"/>
      </a:dk2>
      <a:lt2>
        <a:srgbClr val="F2F2F2"/>
      </a:lt2>
      <a:accent1>
        <a:srgbClr val="EF8200"/>
      </a:accent1>
      <a:accent2>
        <a:srgbClr val="702C6A"/>
      </a:accent2>
      <a:accent3>
        <a:srgbClr val="5A8E22"/>
      </a:accent3>
      <a:accent4>
        <a:srgbClr val="4891DC"/>
      </a:accent4>
      <a:accent5>
        <a:srgbClr val="D38E00"/>
      </a:accent5>
      <a:accent6>
        <a:srgbClr val="B95915"/>
      </a:accent6>
      <a:hlink>
        <a:srgbClr val="88746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layHealth">
    <a:dk1>
      <a:srgbClr val="000000"/>
    </a:dk1>
    <a:lt1>
      <a:srgbClr val="FFFFFF"/>
    </a:lt1>
    <a:dk2>
      <a:srgbClr val="084C8D"/>
    </a:dk2>
    <a:lt2>
      <a:srgbClr val="4D4D4D"/>
    </a:lt2>
    <a:accent1>
      <a:srgbClr val="E96B10"/>
    </a:accent1>
    <a:accent2>
      <a:srgbClr val="F4AF00"/>
    </a:accent2>
    <a:accent3>
      <a:srgbClr val="FFFFFF"/>
    </a:accent3>
    <a:accent4>
      <a:srgbClr val="000000"/>
    </a:accent4>
    <a:accent5>
      <a:srgbClr val="9F60B5"/>
    </a:accent5>
    <a:accent6>
      <a:srgbClr val="F4AF00"/>
    </a:accent6>
    <a:hlink>
      <a:srgbClr val="084C8D"/>
    </a:hlink>
    <a:folHlink>
      <a:srgbClr val="032546"/>
    </a:folHlink>
  </a:clrScheme>
  <a:fontScheme name="McKesson_ppt_light_03120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layHealth">
    <a:dk1>
      <a:srgbClr val="000000"/>
    </a:dk1>
    <a:lt1>
      <a:srgbClr val="FFFFFF"/>
    </a:lt1>
    <a:dk2>
      <a:srgbClr val="084C8D"/>
    </a:dk2>
    <a:lt2>
      <a:srgbClr val="4D4D4D"/>
    </a:lt2>
    <a:accent1>
      <a:srgbClr val="E96B10"/>
    </a:accent1>
    <a:accent2>
      <a:srgbClr val="F4AF00"/>
    </a:accent2>
    <a:accent3>
      <a:srgbClr val="FFFFFF"/>
    </a:accent3>
    <a:accent4>
      <a:srgbClr val="000000"/>
    </a:accent4>
    <a:accent5>
      <a:srgbClr val="9F60B5"/>
    </a:accent5>
    <a:accent6>
      <a:srgbClr val="F4AF00"/>
    </a:accent6>
    <a:hlink>
      <a:srgbClr val="084C8D"/>
    </a:hlink>
    <a:folHlink>
      <a:srgbClr val="032546"/>
    </a:folHlink>
  </a:clrScheme>
  <a:fontScheme name="McKesson_ppt_light_03120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02EABB6-BE33-4871-ACC4-12481FC0E654}">
  <ds:schemaRefs>
    <ds:schemaRef ds:uri="http://schemas.microsoft.com/sharepoint/v3/contenttype/forms"/>
  </ds:schemaRefs>
</ds:datastoreItem>
</file>

<file path=customXml/itemProps2.xml><?xml version="1.0" encoding="utf-8"?>
<ds:datastoreItem xmlns:ds="http://schemas.openxmlformats.org/officeDocument/2006/customXml" ds:itemID="{78E82963-229D-4DD0-9208-00FF225D4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06F96C9-D9FB-4BBC-A8A2-762161E575F4}">
  <ds:schemaRefs>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34854</TotalTime>
  <Words>3952</Words>
  <Application>Microsoft Office PowerPoint</Application>
  <PresentationFormat>On-screen Show (4:3)</PresentationFormat>
  <Paragraphs>662</Paragraphs>
  <Slides>20</Slides>
  <Notes>19</Notes>
  <HiddenSlides>5</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MPT-PPT_template_06-1512</vt:lpstr>
      <vt:lpstr>Default</vt:lpstr>
      <vt:lpstr>think-cell Slide</vt:lpstr>
      <vt:lpstr> The Center for Patient Safety Research and Practice   Executive Council</vt:lpstr>
      <vt:lpstr>McKesson at a Glance</vt:lpstr>
      <vt:lpstr>Leadership Positions in Both Segments </vt:lpstr>
      <vt:lpstr>Slide 4</vt:lpstr>
      <vt:lpstr>Optimize Performance &amp; Quality</vt:lpstr>
      <vt:lpstr>Slide 6</vt:lpstr>
      <vt:lpstr>Connect for Quality &amp; Operational Efficiency</vt:lpstr>
      <vt:lpstr>Connect for Quality &amp; Operational Efficiency</vt:lpstr>
      <vt:lpstr>Connect for Quality &amp; Operational Efficiency</vt:lpstr>
      <vt:lpstr>RxSafety Advisor</vt:lpstr>
      <vt:lpstr>NotifyRx</vt:lpstr>
      <vt:lpstr>PriorAuthPlus</vt:lpstr>
      <vt:lpstr>Slide 13</vt:lpstr>
      <vt:lpstr>Support Value-based Care</vt:lpstr>
      <vt:lpstr>Support Value-based Care</vt:lpstr>
      <vt:lpstr>Support Value-based Care</vt:lpstr>
      <vt:lpstr>Our Strengths…</vt:lpstr>
      <vt:lpstr>When the road ahead is uncertain, you need a partner that can help you stay ahead of the curve.</vt:lpstr>
      <vt:lpstr>Appendix</vt:lpstr>
      <vt:lpstr>McKesson Technology Solutions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Specialist17</dc:creator>
  <cp:lastModifiedBy>Partners Information Systems</cp:lastModifiedBy>
  <cp:revision>3402</cp:revision>
  <dcterms:created xsi:type="dcterms:W3CDTF">2010-08-30T20:09:55Z</dcterms:created>
  <dcterms:modified xsi:type="dcterms:W3CDTF">2014-05-01T21:58:20Z</dcterms:modified>
</cp:coreProperties>
</file>